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0" r:id="rId3"/>
    <p:sldId id="271" r:id="rId4"/>
    <p:sldId id="272" r:id="rId5"/>
    <p:sldId id="261" r:id="rId6"/>
    <p:sldId id="301" r:id="rId7"/>
    <p:sldId id="263" r:id="rId8"/>
    <p:sldId id="290" r:id="rId9"/>
    <p:sldId id="270" r:id="rId10"/>
    <p:sldId id="275" r:id="rId11"/>
    <p:sldId id="306" r:id="rId12"/>
    <p:sldId id="307" r:id="rId13"/>
    <p:sldId id="318" r:id="rId14"/>
    <p:sldId id="320" r:id="rId15"/>
    <p:sldId id="319" r:id="rId16"/>
    <p:sldId id="321" r:id="rId17"/>
    <p:sldId id="262" r:id="rId18"/>
    <p:sldId id="296" r:id="rId19"/>
    <p:sldId id="298" r:id="rId20"/>
    <p:sldId id="297" r:id="rId21"/>
    <p:sldId id="266" r:id="rId22"/>
    <p:sldId id="267" r:id="rId23"/>
    <p:sldId id="276" r:id="rId24"/>
    <p:sldId id="277" r:id="rId25"/>
    <p:sldId id="327" r:id="rId26"/>
    <p:sldId id="332" r:id="rId27"/>
    <p:sldId id="333" r:id="rId28"/>
    <p:sldId id="331" r:id="rId29"/>
    <p:sldId id="328" r:id="rId30"/>
    <p:sldId id="334" r:id="rId31"/>
    <p:sldId id="291" r:id="rId32"/>
    <p:sldId id="268" r:id="rId33"/>
    <p:sldId id="300" r:id="rId34"/>
  </p:sldIdLst>
  <p:sldSz cx="9144000" cy="6858000" type="screen4x3"/>
  <p:notesSz cx="7099300"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0">
          <p15:clr>
            <a:srgbClr val="A4A3A4"/>
          </p15:clr>
        </p15:guide>
        <p15:guide id="2" orient="horz" pos="3066">
          <p15:clr>
            <a:srgbClr val="A4A3A4"/>
          </p15:clr>
        </p15:guide>
        <p15:guide id="3" orient="horz" pos="4138">
          <p15:clr>
            <a:srgbClr val="A4A3A4"/>
          </p15:clr>
        </p15:guide>
        <p15:guide id="4" orient="horz" pos="3986">
          <p15:clr>
            <a:srgbClr val="A4A3A4"/>
          </p15:clr>
        </p15:guide>
        <p15:guide id="5" orient="horz">
          <p15:clr>
            <a:srgbClr val="A4A3A4"/>
          </p15:clr>
        </p15:guide>
        <p15:guide id="6" orient="horz" pos="2047">
          <p15:clr>
            <a:srgbClr val="A4A3A4"/>
          </p15:clr>
        </p15:guide>
        <p15:guide id="7" orient="horz" pos="1924">
          <p15:clr>
            <a:srgbClr val="A4A3A4"/>
          </p15:clr>
        </p15:guide>
        <p15:guide id="8" orient="horz" pos="3321">
          <p15:clr>
            <a:srgbClr val="A4A3A4"/>
          </p15:clr>
        </p15:guide>
        <p15:guide id="9" orient="horz" pos="826">
          <p15:clr>
            <a:srgbClr val="A4A3A4"/>
          </p15:clr>
        </p15:guide>
        <p15:guide id="10" pos="5496">
          <p15:clr>
            <a:srgbClr val="A4A3A4"/>
          </p15:clr>
        </p15:guide>
        <p15:guide id="11" pos="3757">
          <p15:clr>
            <a:srgbClr val="A4A3A4"/>
          </p15:clr>
        </p15:guide>
        <p15:guide id="12" pos="5759">
          <p15:clr>
            <a:srgbClr val="A4A3A4"/>
          </p15:clr>
        </p15:guide>
        <p15:guide id="13">
          <p15:clr>
            <a:srgbClr val="A4A3A4"/>
          </p15:clr>
        </p15:guide>
        <p15:guide id="14" pos="903">
          <p15:clr>
            <a:srgbClr val="A4A3A4"/>
          </p15:clr>
        </p15:guide>
        <p15:guide id="15" pos="282">
          <p15:clr>
            <a:srgbClr val="A4A3A4"/>
          </p15:clr>
        </p15:guide>
        <p15:guide id="16" pos="35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que De Broeck" initials="VDB" lastIdx="1" clrIdx="0">
    <p:extLst>
      <p:ext uri="{19B8F6BF-5375-455C-9EA6-DF929625EA0E}">
        <p15:presenceInfo xmlns:p15="http://schemas.microsoft.com/office/powerpoint/2012/main" userId="S::veronique.debroeck@prevent.be::9cb12953-7131-4842-9faa-ab731755ea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200"/>
    <a:srgbClr val="FFFFFF"/>
    <a:srgbClr val="8F8F8F"/>
    <a:srgbClr val="F78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83673" autoAdjust="0"/>
  </p:normalViewPr>
  <p:slideViewPr>
    <p:cSldViewPr snapToGrid="0" snapToObjects="1">
      <p:cViewPr varScale="1">
        <p:scale>
          <a:sx n="106" d="100"/>
          <a:sy n="106" d="100"/>
        </p:scale>
        <p:origin x="2272" y="176"/>
      </p:cViewPr>
      <p:guideLst>
        <p:guide orient="horz" pos="630"/>
        <p:guide orient="horz" pos="3066"/>
        <p:guide orient="horz" pos="4138"/>
        <p:guide orient="horz" pos="3986"/>
        <p:guide orient="horz"/>
        <p:guide orient="horz" pos="2047"/>
        <p:guide orient="horz" pos="1924"/>
        <p:guide orient="horz" pos="3321"/>
        <p:guide orient="horz" pos="826"/>
        <p:guide pos="5496"/>
        <p:guide pos="3757"/>
        <p:guide pos="5759"/>
        <p:guide/>
        <p:guide pos="903"/>
        <p:guide pos="282"/>
        <p:guide pos="3547"/>
      </p:guideLst>
    </p:cSldViewPr>
  </p:slideViewPr>
  <p:outlineViewPr>
    <p:cViewPr>
      <p:scale>
        <a:sx n="33" d="100"/>
        <a:sy n="33" d="100"/>
      </p:scale>
      <p:origin x="0" y="-2166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86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Prioritized?</c:v>
                </c:pt>
              </c:strCache>
            </c:strRef>
          </c:tx>
          <c:spPr>
            <a:solidFill>
              <a:schemeClr val="accent1">
                <a:alpha val="70000"/>
              </a:schemeClr>
            </a:solidFill>
            <a:ln>
              <a:noFill/>
            </a:ln>
            <a:effectLst/>
          </c:spPr>
          <c:invertIfNegative val="0"/>
          <c:dLbls>
            <c:dLbl>
              <c:idx val="0"/>
              <c:tx>
                <c:rich>
                  <a:bodyPr/>
                  <a:lstStyle/>
                  <a:p>
                    <a:r>
                      <a:rPr lang="en-US" dirty="0"/>
                      <a:t>52,5%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389-B64D-BF00-C5459C230489}"/>
                </c:ext>
              </c:extLst>
            </c:dLbl>
            <c:dLbl>
              <c:idx val="1"/>
              <c:tx>
                <c:rich>
                  <a:bodyPr/>
                  <a:lstStyle/>
                  <a:p>
                    <a:r>
                      <a:rPr lang="en-US" dirty="0"/>
                      <a:t>47,5%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389-B64D-BF00-C5459C23048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Blad1!$A$2:$A$3</c:f>
              <c:strCache>
                <c:ptCount val="2"/>
                <c:pt idx="0">
                  <c:v>Yes</c:v>
                </c:pt>
                <c:pt idx="1">
                  <c:v>No</c:v>
                </c:pt>
              </c:strCache>
            </c:strRef>
          </c:cat>
          <c:val>
            <c:numRef>
              <c:f>Blad1!$B$2:$B$3</c:f>
              <c:numCache>
                <c:formatCode>General</c:formatCode>
                <c:ptCount val="2"/>
                <c:pt idx="0">
                  <c:v>21</c:v>
                </c:pt>
                <c:pt idx="1">
                  <c:v>18</c:v>
                </c:pt>
              </c:numCache>
            </c:numRef>
          </c:val>
          <c:extLst>
            <c:ext xmlns:c16="http://schemas.microsoft.com/office/drawing/2014/chart" uri="{C3380CC4-5D6E-409C-BE32-E72D297353CC}">
              <c16:uniqueId val="{00000000-8389-B64D-BF00-C5459C230489}"/>
            </c:ext>
          </c:extLst>
        </c:ser>
        <c:dLbls>
          <c:dLblPos val="inEnd"/>
          <c:showLegendKey val="0"/>
          <c:showVal val="1"/>
          <c:showCatName val="0"/>
          <c:showSerName val="0"/>
          <c:showPercent val="0"/>
          <c:showBubbleSize val="0"/>
        </c:dLbls>
        <c:gapWidth val="80"/>
        <c:overlap val="25"/>
        <c:axId val="1764808864"/>
        <c:axId val="1765032496"/>
      </c:barChart>
      <c:catAx>
        <c:axId val="17648088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nl-BE"/>
          </a:p>
        </c:txPr>
        <c:crossAx val="1765032496"/>
        <c:crosses val="autoZero"/>
        <c:auto val="1"/>
        <c:lblAlgn val="ctr"/>
        <c:lblOffset val="100"/>
        <c:noMultiLvlLbl val="0"/>
      </c:catAx>
      <c:valAx>
        <c:axId val="1765032496"/>
        <c:scaling>
          <c:orientation val="minMax"/>
          <c:max val="22"/>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nl-BE"/>
          </a:p>
        </c:txPr>
        <c:crossAx val="1764808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Replies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tx>
                <c:rich>
                  <a:bodyPr/>
                  <a:lstStyle/>
                  <a:p>
                    <a:r>
                      <a:rPr lang="en-US" dirty="0"/>
                      <a:t>40%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6BB-8340-A083-A60592680B63}"/>
                </c:ext>
              </c:extLst>
            </c:dLbl>
            <c:dLbl>
              <c:idx val="1"/>
              <c:tx>
                <c:rich>
                  <a:bodyPr/>
                  <a:lstStyle/>
                  <a:p>
                    <a:r>
                      <a:rPr lang="en-US" sz="1400" dirty="0"/>
                      <a:t>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6BB-8340-A083-A60592680B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Blad1!$A$2:$A$3</c:f>
              <c:strCache>
                <c:ptCount val="2"/>
                <c:pt idx="0">
                  <c:v>Level</c:v>
                </c:pt>
                <c:pt idx="1">
                  <c:v>Special needs schools</c:v>
                </c:pt>
              </c:strCache>
            </c:strRef>
          </c:cat>
          <c:val>
            <c:numRef>
              <c:f>Blad1!$B$2:$B$3</c:f>
              <c:numCache>
                <c:formatCode>General</c:formatCode>
                <c:ptCount val="2"/>
                <c:pt idx="0">
                  <c:v>8</c:v>
                </c:pt>
                <c:pt idx="1">
                  <c:v>6</c:v>
                </c:pt>
              </c:numCache>
            </c:numRef>
          </c:val>
          <c:extLst>
            <c:ext xmlns:c16="http://schemas.microsoft.com/office/drawing/2014/chart" uri="{C3380CC4-5D6E-409C-BE32-E72D297353CC}">
              <c16:uniqueId val="{00000000-C6BB-8340-A083-A60592680B63}"/>
            </c:ext>
          </c:extLst>
        </c:ser>
        <c:dLbls>
          <c:dLblPos val="inEnd"/>
          <c:showLegendKey val="0"/>
          <c:showVal val="1"/>
          <c:showCatName val="0"/>
          <c:showSerName val="0"/>
          <c:showPercent val="0"/>
          <c:showBubbleSize val="0"/>
        </c:dLbls>
        <c:gapWidth val="100"/>
        <c:overlap val="-24"/>
        <c:axId val="1777654800"/>
        <c:axId val="1777823744"/>
      </c:barChart>
      <c:catAx>
        <c:axId val="177765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nl-BE"/>
          </a:p>
        </c:txPr>
        <c:crossAx val="1777823744"/>
        <c:crosses val="autoZero"/>
        <c:auto val="1"/>
        <c:lblAlgn val="ctr"/>
        <c:lblOffset val="100"/>
        <c:noMultiLvlLbl val="0"/>
      </c:catAx>
      <c:valAx>
        <c:axId val="177782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nl-BE"/>
          </a:p>
        </c:txPr>
        <c:crossAx val="177765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cat>
            <c:strRef>
              <c:f>Blad1!$A$2:$A$7</c:f>
              <c:strCache>
                <c:ptCount val="6"/>
                <c:pt idx="0">
                  <c:v>Safe/healthy environment</c:v>
                </c:pt>
                <c:pt idx="1">
                  <c:v>Financial support</c:v>
                </c:pt>
                <c:pt idx="2">
                  <c:v>Psychological support</c:v>
                </c:pt>
                <c:pt idx="3">
                  <c:v>IT support</c:v>
                </c:pt>
                <c:pt idx="4">
                  <c:v>Vaccination</c:v>
                </c:pt>
                <c:pt idx="5">
                  <c:v>Didactic</c:v>
                </c:pt>
              </c:strCache>
            </c:strRef>
          </c:cat>
          <c:val>
            <c:numRef>
              <c:f>Blad1!$B$2:$B$7</c:f>
              <c:numCache>
                <c:formatCode>General</c:formatCode>
                <c:ptCount val="6"/>
                <c:pt idx="0">
                  <c:v>18</c:v>
                </c:pt>
                <c:pt idx="1">
                  <c:v>15</c:v>
                </c:pt>
                <c:pt idx="2">
                  <c:v>12</c:v>
                </c:pt>
                <c:pt idx="3">
                  <c:v>11</c:v>
                </c:pt>
                <c:pt idx="4">
                  <c:v>11</c:v>
                </c:pt>
                <c:pt idx="5">
                  <c:v>11</c:v>
                </c:pt>
              </c:numCache>
            </c:numRef>
          </c:val>
          <c:extLst>
            <c:ext xmlns:c16="http://schemas.microsoft.com/office/drawing/2014/chart" uri="{C3380CC4-5D6E-409C-BE32-E72D297353CC}">
              <c16:uniqueId val="{00000000-8F46-CA45-AD93-A234946B6F96}"/>
            </c:ext>
          </c:extLst>
        </c:ser>
        <c:dLbls>
          <c:showLegendKey val="0"/>
          <c:showVal val="0"/>
          <c:showCatName val="0"/>
          <c:showSerName val="0"/>
          <c:showPercent val="0"/>
          <c:showBubbleSize val="0"/>
        </c:dLbls>
        <c:gapWidth val="219"/>
        <c:overlap val="-27"/>
        <c:axId val="1819319152"/>
        <c:axId val="1658619136"/>
      </c:barChart>
      <c:catAx>
        <c:axId val="181931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658619136"/>
        <c:crosses val="autoZero"/>
        <c:auto val="1"/>
        <c:lblAlgn val="ctr"/>
        <c:lblOffset val="100"/>
        <c:noMultiLvlLbl val="0"/>
      </c:catAx>
      <c:valAx>
        <c:axId val="165861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81931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51F816-16B2-4800-B535-0D5D66338013}">
      <dgm:prSet/>
      <dgm:spPr/>
      <dgm:t>
        <a:bodyPr/>
        <a:lstStyle/>
        <a:p>
          <a:r>
            <a:rPr lang="en-GB" b="1" noProof="0" dirty="0"/>
            <a:t>Moldova (Education and Science Trade Union Federation of Republic of Moldova)</a:t>
          </a:r>
        </a:p>
        <a:p>
          <a:r>
            <a:rPr lang="en-GB" b="0" noProof="0" dirty="0"/>
            <a:t>The successful management of the pandemic situation between March 2020 and November 2020, in particular - the offer by the Minster of six options to restart the school year 2020-2021.</a:t>
          </a:r>
        </a:p>
        <a:p>
          <a:r>
            <a:rPr lang="en-GB" b="0" noProof="0" dirty="0"/>
            <a:t>The decisions of the </a:t>
          </a:r>
          <a:r>
            <a:rPr lang="en-GB" b="1" noProof="0" dirty="0"/>
            <a:t>central government </a:t>
          </a:r>
          <a:r>
            <a:rPr lang="en-GB" b="0" noProof="0" dirty="0"/>
            <a:t>bodies to </a:t>
          </a:r>
          <a:r>
            <a:rPr lang="en-GB" b="1" noProof="0" dirty="0"/>
            <a:t>give the right to decide to local government bodies</a:t>
          </a:r>
          <a:r>
            <a:rPr lang="en-GB" b="0" noProof="0" dirty="0"/>
            <a:t>, including the management of kindergartens and schools - to establish the work regime based on the pandemic situation in the region</a:t>
          </a:r>
        </a:p>
      </dgm:t>
    </dgm:pt>
    <dgm:pt modelId="{3E862958-5B2A-4092-AD35-646581969954}" type="parTrans" cxnId="{A1A73621-1D2E-42BC-BDF7-38906C0FFB77}">
      <dgm:prSet/>
      <dgm:spPr/>
      <dgm:t>
        <a:bodyPr/>
        <a:lstStyle/>
        <a:p>
          <a:endParaRPr lang="en-US"/>
        </a:p>
      </dgm:t>
    </dgm:pt>
    <dgm:pt modelId="{67CD27CD-3230-4310-BA51-FD48C8E275DE}" type="sibTrans" cxnId="{A1A73621-1D2E-42BC-BDF7-38906C0FFB77}">
      <dgm:prSet/>
      <dgm:spPr/>
      <dgm:t>
        <a:bodyPr/>
        <a:lstStyle/>
        <a:p>
          <a:endParaRPr lang="en-US"/>
        </a:p>
      </dgm:t>
    </dgm:pt>
    <dgm:pt modelId="{BC05B0C0-431F-3B47-BFDC-DA4E4C79901C}">
      <dgm:prSet/>
      <dgm:spPr/>
      <dgm:t>
        <a:bodyPr/>
        <a:lstStyle/>
        <a:p>
          <a:r>
            <a:rPr lang="en-GB" b="1" noProof="0" dirty="0"/>
            <a:t>Denmark (DLF)</a:t>
          </a:r>
        </a:p>
        <a:p>
          <a:r>
            <a:rPr lang="en-GB" noProof="0" dirty="0"/>
            <a:t>Sector </a:t>
          </a:r>
          <a:r>
            <a:rPr lang="en-GB" b="1" noProof="0" dirty="0"/>
            <a:t>partnerships </a:t>
          </a:r>
          <a:r>
            <a:rPr lang="en-GB" noProof="0" dirty="0"/>
            <a:t>(actors, ministry, Local Government Denmark). </a:t>
          </a:r>
          <a:r>
            <a:rPr lang="en-GB" b="1" noProof="0" dirty="0"/>
            <a:t>Close dialogue </a:t>
          </a:r>
          <a:r>
            <a:rPr lang="en-GB" noProof="0" dirty="0"/>
            <a:t>on weekly, daily basis</a:t>
          </a:r>
          <a:endParaRPr lang="en-GB" b="1" noProof="0" dirty="0"/>
        </a:p>
      </dgm:t>
    </dgm:pt>
    <dgm:pt modelId="{54F44986-5AD3-D843-897B-03C775D1D958}" type="parTrans" cxnId="{B13D0BBD-342D-8548-AB27-BD055F190CFC}">
      <dgm:prSet/>
      <dgm:spPr/>
      <dgm:t>
        <a:bodyPr/>
        <a:lstStyle/>
        <a:p>
          <a:endParaRPr lang="nl-NL"/>
        </a:p>
      </dgm:t>
    </dgm:pt>
    <dgm:pt modelId="{FEED48B0-E7D4-C545-ADA4-B27B012FF019}" type="sibTrans" cxnId="{B13D0BBD-342D-8548-AB27-BD055F190CFC}">
      <dgm:prSet/>
      <dgm:spPr/>
      <dgm:t>
        <a:bodyPr/>
        <a:lstStyle/>
        <a:p>
          <a:endParaRPr lang="nl-NL"/>
        </a:p>
      </dgm:t>
    </dgm:pt>
    <dgm:pt modelId="{50F1CCBB-D16F-0C44-A66D-3D80FEB1845E}" type="pres">
      <dgm:prSet presAssocID="{A18BBB8F-BD77-40C1-9EE3-57741CF2825A}" presName="linear" presStyleCnt="0">
        <dgm:presLayoutVars>
          <dgm:animLvl val="lvl"/>
          <dgm:resizeHandles val="exact"/>
        </dgm:presLayoutVars>
      </dgm:prSet>
      <dgm:spPr/>
    </dgm:pt>
    <dgm:pt modelId="{9E04225E-8376-3D4C-B129-ECA03DA7D302}" type="pres">
      <dgm:prSet presAssocID="{7C51F816-16B2-4800-B535-0D5D66338013}" presName="parentText" presStyleLbl="node1" presStyleIdx="0" presStyleCnt="2">
        <dgm:presLayoutVars>
          <dgm:chMax val="0"/>
          <dgm:bulletEnabled val="1"/>
        </dgm:presLayoutVars>
      </dgm:prSet>
      <dgm:spPr/>
    </dgm:pt>
    <dgm:pt modelId="{76522185-0724-2D4A-A7DD-08A6361AFF29}" type="pres">
      <dgm:prSet presAssocID="{67CD27CD-3230-4310-BA51-FD48C8E275DE}" presName="spacer" presStyleCnt="0"/>
      <dgm:spPr/>
    </dgm:pt>
    <dgm:pt modelId="{74DDC387-AE90-6648-BFCB-697BE7876B3D}" type="pres">
      <dgm:prSet presAssocID="{BC05B0C0-431F-3B47-BFDC-DA4E4C79901C}" presName="parentText" presStyleLbl="node1" presStyleIdx="1" presStyleCnt="2" custScaleY="38251">
        <dgm:presLayoutVars>
          <dgm:chMax val="0"/>
          <dgm:bulletEnabled val="1"/>
        </dgm:presLayoutVars>
      </dgm:prSet>
      <dgm:spPr/>
    </dgm:pt>
  </dgm:ptLst>
  <dgm:cxnLst>
    <dgm:cxn modelId="{44BD770F-350C-CF4B-AB7F-4D900C1F531F}" type="presOf" srcId="{7C51F816-16B2-4800-B535-0D5D66338013}" destId="{9E04225E-8376-3D4C-B129-ECA03DA7D302}" srcOrd="0" destOrd="0" presId="urn:microsoft.com/office/officeart/2005/8/layout/vList2"/>
    <dgm:cxn modelId="{A1A73621-1D2E-42BC-BDF7-38906C0FFB77}" srcId="{A18BBB8F-BD77-40C1-9EE3-57741CF2825A}" destId="{7C51F816-16B2-4800-B535-0D5D66338013}" srcOrd="0" destOrd="0" parTransId="{3E862958-5B2A-4092-AD35-646581969954}" sibTransId="{67CD27CD-3230-4310-BA51-FD48C8E275DE}"/>
    <dgm:cxn modelId="{D927F3A9-C0CD-414C-943D-E0D2679B4897}" type="presOf" srcId="{A18BBB8F-BD77-40C1-9EE3-57741CF2825A}" destId="{50F1CCBB-D16F-0C44-A66D-3D80FEB1845E}" srcOrd="0" destOrd="0" presId="urn:microsoft.com/office/officeart/2005/8/layout/vList2"/>
    <dgm:cxn modelId="{B13D0BBD-342D-8548-AB27-BD055F190CFC}" srcId="{A18BBB8F-BD77-40C1-9EE3-57741CF2825A}" destId="{BC05B0C0-431F-3B47-BFDC-DA4E4C79901C}" srcOrd="1" destOrd="0" parTransId="{54F44986-5AD3-D843-897B-03C775D1D958}" sibTransId="{FEED48B0-E7D4-C545-ADA4-B27B012FF019}"/>
    <dgm:cxn modelId="{9CD715C5-DFEE-BB4B-A5AA-D46136573BA5}" type="presOf" srcId="{BC05B0C0-431F-3B47-BFDC-DA4E4C79901C}" destId="{74DDC387-AE90-6648-BFCB-697BE7876B3D}" srcOrd="0" destOrd="0" presId="urn:microsoft.com/office/officeart/2005/8/layout/vList2"/>
    <dgm:cxn modelId="{0FD6DAA7-79D1-B04F-88B7-FC5F079CB0C4}" type="presParOf" srcId="{50F1CCBB-D16F-0C44-A66D-3D80FEB1845E}" destId="{9E04225E-8376-3D4C-B129-ECA03DA7D302}" srcOrd="0" destOrd="0" presId="urn:microsoft.com/office/officeart/2005/8/layout/vList2"/>
    <dgm:cxn modelId="{D7B368A3-6196-8146-AC55-28F5F73E92AD}" type="presParOf" srcId="{50F1CCBB-D16F-0C44-A66D-3D80FEB1845E}" destId="{76522185-0724-2D4A-A7DD-08A6361AFF29}" srcOrd="1" destOrd="0" presId="urn:microsoft.com/office/officeart/2005/8/layout/vList2"/>
    <dgm:cxn modelId="{25D7BAA4-00AA-1341-A0E6-EFCC8422CB19}" type="presParOf" srcId="{50F1CCBB-D16F-0C44-A66D-3D80FEB1845E}" destId="{74DDC387-AE90-6648-BFCB-697BE7876B3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22A41B-A533-465E-B749-58BC3BA4621F}">
      <dgm:prSet/>
      <dgm:spPr/>
      <dgm:t>
        <a:bodyPr/>
        <a:lstStyle/>
        <a:p>
          <a:r>
            <a:rPr lang="en-GB" b="1" noProof="0" dirty="0"/>
            <a:t>Bulgaria (Bulgarian Union of Teachers SEB)</a:t>
          </a:r>
        </a:p>
        <a:p>
          <a:r>
            <a:rPr lang="en-GB" noProof="0" dirty="0"/>
            <a:t>The effective </a:t>
          </a:r>
          <a:r>
            <a:rPr lang="en-GB" b="1" noProof="0" dirty="0"/>
            <a:t>social dialogue </a:t>
          </a:r>
          <a:r>
            <a:rPr lang="en-GB" noProof="0" dirty="0"/>
            <a:t>is one of the best good practices to protect the physical, psychosocial and mental health and well-being of those working in education. According to the National collective labour agreement of 2020, article 50 – teachers will be </a:t>
          </a:r>
          <a:r>
            <a:rPr lang="en-GB" b="1" noProof="0" dirty="0"/>
            <a:t>compensated for any expenses done during distance teaching</a:t>
          </a:r>
          <a:r>
            <a:rPr lang="en-GB" noProof="0" dirty="0"/>
            <a:t>. </a:t>
          </a:r>
          <a:r>
            <a:rPr lang="en-GB" b="1" noProof="0" dirty="0"/>
            <a:t>10 days of paid leave </a:t>
          </a:r>
          <a:r>
            <a:rPr lang="en-GB" noProof="0" dirty="0"/>
            <a:t>were given to those recovering </a:t>
          </a:r>
          <a:r>
            <a:rPr lang="en-GB" b="1" noProof="0" dirty="0"/>
            <a:t>after Covid-19 sickness</a:t>
          </a:r>
          <a:r>
            <a:rPr lang="en-GB" noProof="0" dirty="0"/>
            <a:t>, to be used up to three month after recovery.</a:t>
          </a:r>
          <a:r>
            <a:rPr lang="en-GB" b="1" noProof="0" dirty="0"/>
            <a:t> </a:t>
          </a:r>
          <a:endParaRPr lang="en-GB" noProof="0" dirty="0"/>
        </a:p>
      </dgm:t>
    </dgm:pt>
    <dgm:pt modelId="{A1F403F7-6F72-4B9C-9BB4-BFB7B9BF4720}" type="parTrans" cxnId="{976EBD88-B441-49A0-B341-1337C2105AC0}">
      <dgm:prSet/>
      <dgm:spPr/>
      <dgm:t>
        <a:bodyPr/>
        <a:lstStyle/>
        <a:p>
          <a:endParaRPr lang="en-US"/>
        </a:p>
      </dgm:t>
    </dgm:pt>
    <dgm:pt modelId="{162D12E0-2AC0-45C0-9C7C-F9721ED0754C}" type="sibTrans" cxnId="{976EBD88-B441-49A0-B341-1337C2105AC0}">
      <dgm:prSet/>
      <dgm:spPr/>
      <dgm:t>
        <a:bodyPr/>
        <a:lstStyle/>
        <a:p>
          <a:endParaRPr lang="en-US"/>
        </a:p>
      </dgm:t>
    </dgm:pt>
    <dgm:pt modelId="{6906100E-B06F-4640-AA58-F48A518F8698}">
      <dgm:prSet/>
      <dgm:spPr/>
      <dgm:t>
        <a:bodyPr/>
        <a:lstStyle/>
        <a:p>
          <a:r>
            <a:rPr lang="en-GB" b="1" noProof="0" dirty="0"/>
            <a:t>Iceland (KI) </a:t>
          </a:r>
        </a:p>
        <a:p>
          <a:r>
            <a:rPr lang="en-GB" noProof="0" dirty="0"/>
            <a:t>Weekly </a:t>
          </a:r>
          <a:r>
            <a:rPr lang="en-GB" b="1" noProof="0" dirty="0"/>
            <a:t>meetings</a:t>
          </a:r>
          <a:r>
            <a:rPr lang="en-GB" noProof="0" dirty="0"/>
            <a:t> with the minister of education, including students. A good </a:t>
          </a:r>
          <a:r>
            <a:rPr lang="en-GB" b="1" noProof="0" dirty="0"/>
            <a:t>communication and consultation </a:t>
          </a:r>
          <a:r>
            <a:rPr lang="en-GB" noProof="0" dirty="0"/>
            <a:t>ensured that schools remained open, secondary education switched to online classes only at a certain point</a:t>
          </a:r>
        </a:p>
      </dgm:t>
    </dgm:pt>
    <dgm:pt modelId="{C7214DDE-BBBF-4DE5-9EF0-A9C7D44EDCFA}" type="parTrans" cxnId="{B393BE93-1B31-4DCE-8859-8C780C02DB04}">
      <dgm:prSet/>
      <dgm:spPr/>
      <dgm:t>
        <a:bodyPr/>
        <a:lstStyle/>
        <a:p>
          <a:endParaRPr lang="en-US"/>
        </a:p>
      </dgm:t>
    </dgm:pt>
    <dgm:pt modelId="{4B4F41C3-0BFA-4A61-B88F-795D1A9B0065}" type="sibTrans" cxnId="{B393BE93-1B31-4DCE-8859-8C780C02DB04}">
      <dgm:prSet/>
      <dgm:spPr/>
      <dgm:t>
        <a:bodyPr/>
        <a:lstStyle/>
        <a:p>
          <a:endParaRPr lang="en-US"/>
        </a:p>
      </dgm:t>
    </dgm:pt>
    <dgm:pt modelId="{50F1CCBB-D16F-0C44-A66D-3D80FEB1845E}" type="pres">
      <dgm:prSet presAssocID="{A18BBB8F-BD77-40C1-9EE3-57741CF2825A}" presName="linear" presStyleCnt="0">
        <dgm:presLayoutVars>
          <dgm:animLvl val="lvl"/>
          <dgm:resizeHandles val="exact"/>
        </dgm:presLayoutVars>
      </dgm:prSet>
      <dgm:spPr/>
    </dgm:pt>
    <dgm:pt modelId="{B87629A9-232E-0A40-B8D5-85AC97FF75F7}" type="pres">
      <dgm:prSet presAssocID="{5922A41B-A533-465E-B749-58BC3BA4621F}" presName="parentText" presStyleLbl="node1" presStyleIdx="0" presStyleCnt="2" custScaleY="74113">
        <dgm:presLayoutVars>
          <dgm:chMax val="0"/>
          <dgm:bulletEnabled val="1"/>
        </dgm:presLayoutVars>
      </dgm:prSet>
      <dgm:spPr/>
    </dgm:pt>
    <dgm:pt modelId="{4BEA6615-50A2-B04D-B611-1370E4C5E3B6}" type="pres">
      <dgm:prSet presAssocID="{162D12E0-2AC0-45C0-9C7C-F9721ED0754C}" presName="spacer" presStyleCnt="0"/>
      <dgm:spPr/>
    </dgm:pt>
    <dgm:pt modelId="{6A69024C-9230-8440-91D5-8D51945054AD}" type="pres">
      <dgm:prSet presAssocID="{6906100E-B06F-4640-AA58-F48A518F8698}" presName="parentText" presStyleLbl="node1" presStyleIdx="1" presStyleCnt="2" custScaleY="40610">
        <dgm:presLayoutVars>
          <dgm:chMax val="0"/>
          <dgm:bulletEnabled val="1"/>
        </dgm:presLayoutVars>
      </dgm:prSet>
      <dgm:spPr/>
    </dgm:pt>
  </dgm:ptLst>
  <dgm:cxnLst>
    <dgm:cxn modelId="{228BFC08-C878-8B4E-A16E-2E85C0F4D9B9}" type="presOf" srcId="{6906100E-B06F-4640-AA58-F48A518F8698}" destId="{6A69024C-9230-8440-91D5-8D51945054AD}" srcOrd="0" destOrd="0" presId="urn:microsoft.com/office/officeart/2005/8/layout/vList2"/>
    <dgm:cxn modelId="{976EBD88-B441-49A0-B341-1337C2105AC0}" srcId="{A18BBB8F-BD77-40C1-9EE3-57741CF2825A}" destId="{5922A41B-A533-465E-B749-58BC3BA4621F}" srcOrd="0" destOrd="0" parTransId="{A1F403F7-6F72-4B9C-9BB4-BFB7B9BF4720}" sibTransId="{162D12E0-2AC0-45C0-9C7C-F9721ED0754C}"/>
    <dgm:cxn modelId="{B393BE93-1B31-4DCE-8859-8C780C02DB04}" srcId="{A18BBB8F-BD77-40C1-9EE3-57741CF2825A}" destId="{6906100E-B06F-4640-AA58-F48A518F8698}" srcOrd="1" destOrd="0" parTransId="{C7214DDE-BBBF-4DE5-9EF0-A9C7D44EDCFA}" sibTransId="{4B4F41C3-0BFA-4A61-B88F-795D1A9B0065}"/>
    <dgm:cxn modelId="{A3D28DA5-BE80-DC4E-9B24-48A5C71EE525}" type="presOf" srcId="{5922A41B-A533-465E-B749-58BC3BA4621F}" destId="{B87629A9-232E-0A40-B8D5-85AC97FF75F7}" srcOrd="0" destOrd="0" presId="urn:microsoft.com/office/officeart/2005/8/layout/vList2"/>
    <dgm:cxn modelId="{D927F3A9-C0CD-414C-943D-E0D2679B4897}" type="presOf" srcId="{A18BBB8F-BD77-40C1-9EE3-57741CF2825A}" destId="{50F1CCBB-D16F-0C44-A66D-3D80FEB1845E}" srcOrd="0" destOrd="0" presId="urn:microsoft.com/office/officeart/2005/8/layout/vList2"/>
    <dgm:cxn modelId="{0FA78F42-A018-E74E-A8B3-058C231E4FA2}" type="presParOf" srcId="{50F1CCBB-D16F-0C44-A66D-3D80FEB1845E}" destId="{B87629A9-232E-0A40-B8D5-85AC97FF75F7}" srcOrd="0" destOrd="0" presId="urn:microsoft.com/office/officeart/2005/8/layout/vList2"/>
    <dgm:cxn modelId="{BC4CB638-6154-AC44-8009-6618CD9675EC}" type="presParOf" srcId="{50F1CCBB-D16F-0C44-A66D-3D80FEB1845E}" destId="{4BEA6615-50A2-B04D-B611-1370E4C5E3B6}" srcOrd="1" destOrd="0" presId="urn:microsoft.com/office/officeart/2005/8/layout/vList2"/>
    <dgm:cxn modelId="{738CA777-571E-5046-B743-ACE6AF1D56B6}" type="presParOf" srcId="{50F1CCBB-D16F-0C44-A66D-3D80FEB1845E}" destId="{6A69024C-9230-8440-91D5-8D51945054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22A41B-A533-465E-B749-58BC3BA4621F}">
      <dgm:prSet/>
      <dgm:spPr/>
      <dgm:t>
        <a:bodyPr/>
        <a:lstStyle/>
        <a:p>
          <a:r>
            <a:rPr lang="en-GB" b="1" noProof="0" dirty="0"/>
            <a:t>Sweden (</a:t>
          </a:r>
          <a:r>
            <a:rPr lang="en-GB" b="1" noProof="0" dirty="0" err="1"/>
            <a:t>Lärarförbundet</a:t>
          </a:r>
          <a:r>
            <a:rPr lang="en-GB" b="1" noProof="0" dirty="0"/>
            <a:t>, Swedish Teachers’ Union)</a:t>
          </a:r>
        </a:p>
        <a:p>
          <a:r>
            <a:rPr lang="en-GB" noProof="0" dirty="0"/>
            <a:t>The Work Environment Authority has issued Systematic work environment management and </a:t>
          </a:r>
          <a:r>
            <a:rPr lang="en-GB" b="1" noProof="0" dirty="0"/>
            <a:t>risk assessment</a:t>
          </a:r>
          <a:r>
            <a:rPr lang="en-GB" noProof="0" dirty="0"/>
            <a:t> to prevent exposure to covid 19 especially designed for ECE. The Swedish National Agency for Education has created a </a:t>
          </a:r>
          <a:r>
            <a:rPr lang="en-GB" b="1" noProof="0" dirty="0"/>
            <a:t>Covid-19 Hub </a:t>
          </a:r>
          <a:r>
            <a:rPr lang="en-GB" noProof="0" dirty="0"/>
            <a:t>which gathers information on all aspects of Covid and Schools. Together with the National Public Health Agency they have also published </a:t>
          </a:r>
          <a:r>
            <a:rPr lang="en-GB" b="1" noProof="0" dirty="0"/>
            <a:t>guidelines</a:t>
          </a:r>
          <a:r>
            <a:rPr lang="en-GB" noProof="0" dirty="0"/>
            <a:t> for safe work in school, closure and opening of schools and safe distance teaching and learning.</a:t>
          </a:r>
        </a:p>
      </dgm:t>
    </dgm:pt>
    <dgm:pt modelId="{A1F403F7-6F72-4B9C-9BB4-BFB7B9BF4720}" type="parTrans" cxnId="{976EBD88-B441-49A0-B341-1337C2105AC0}">
      <dgm:prSet/>
      <dgm:spPr/>
      <dgm:t>
        <a:bodyPr/>
        <a:lstStyle/>
        <a:p>
          <a:endParaRPr lang="en-US"/>
        </a:p>
      </dgm:t>
    </dgm:pt>
    <dgm:pt modelId="{162D12E0-2AC0-45C0-9C7C-F9721ED0754C}" type="sibTrans" cxnId="{976EBD88-B441-49A0-B341-1337C2105AC0}">
      <dgm:prSet/>
      <dgm:spPr/>
      <dgm:t>
        <a:bodyPr/>
        <a:lstStyle/>
        <a:p>
          <a:endParaRPr lang="en-US"/>
        </a:p>
      </dgm:t>
    </dgm:pt>
    <dgm:pt modelId="{6906100E-B06F-4640-AA58-F48A518F8698}">
      <dgm:prSet/>
      <dgm:spPr/>
      <dgm:t>
        <a:bodyPr/>
        <a:lstStyle/>
        <a:p>
          <a:r>
            <a:rPr lang="en-GB" b="1" noProof="0" dirty="0"/>
            <a:t>Lithuania (LESTU)</a:t>
          </a:r>
          <a:br>
            <a:rPr lang="en-GB" b="1" noProof="0" dirty="0"/>
          </a:br>
          <a:r>
            <a:rPr lang="en-GB" b="1" noProof="0" dirty="0"/>
            <a:t>Free online e-textbooks </a:t>
          </a:r>
          <a:r>
            <a:rPr lang="en-GB" noProof="0" dirty="0"/>
            <a:t>on all subjects were provided for all</a:t>
          </a:r>
        </a:p>
      </dgm:t>
    </dgm:pt>
    <dgm:pt modelId="{C7214DDE-BBBF-4DE5-9EF0-A9C7D44EDCFA}" type="parTrans" cxnId="{B393BE93-1B31-4DCE-8859-8C780C02DB04}">
      <dgm:prSet/>
      <dgm:spPr/>
      <dgm:t>
        <a:bodyPr/>
        <a:lstStyle/>
        <a:p>
          <a:endParaRPr lang="en-US"/>
        </a:p>
      </dgm:t>
    </dgm:pt>
    <dgm:pt modelId="{4B4F41C3-0BFA-4A61-B88F-795D1A9B0065}" type="sibTrans" cxnId="{B393BE93-1B31-4DCE-8859-8C780C02DB04}">
      <dgm:prSet/>
      <dgm:spPr/>
      <dgm:t>
        <a:bodyPr/>
        <a:lstStyle/>
        <a:p>
          <a:endParaRPr lang="en-US"/>
        </a:p>
      </dgm:t>
    </dgm:pt>
    <dgm:pt modelId="{50F1CCBB-D16F-0C44-A66D-3D80FEB1845E}" type="pres">
      <dgm:prSet presAssocID="{A18BBB8F-BD77-40C1-9EE3-57741CF2825A}" presName="linear" presStyleCnt="0">
        <dgm:presLayoutVars>
          <dgm:animLvl val="lvl"/>
          <dgm:resizeHandles val="exact"/>
        </dgm:presLayoutVars>
      </dgm:prSet>
      <dgm:spPr/>
    </dgm:pt>
    <dgm:pt modelId="{B87629A9-232E-0A40-B8D5-85AC97FF75F7}" type="pres">
      <dgm:prSet presAssocID="{5922A41B-A533-465E-B749-58BC3BA4621F}" presName="parentText" presStyleLbl="node1" presStyleIdx="0" presStyleCnt="2">
        <dgm:presLayoutVars>
          <dgm:chMax val="0"/>
          <dgm:bulletEnabled val="1"/>
        </dgm:presLayoutVars>
      </dgm:prSet>
      <dgm:spPr/>
    </dgm:pt>
    <dgm:pt modelId="{4BEA6615-50A2-B04D-B611-1370E4C5E3B6}" type="pres">
      <dgm:prSet presAssocID="{162D12E0-2AC0-45C0-9C7C-F9721ED0754C}" presName="spacer" presStyleCnt="0"/>
      <dgm:spPr/>
    </dgm:pt>
    <dgm:pt modelId="{6A69024C-9230-8440-91D5-8D51945054AD}" type="pres">
      <dgm:prSet presAssocID="{6906100E-B06F-4640-AA58-F48A518F8698}" presName="parentText" presStyleLbl="node1" presStyleIdx="1" presStyleCnt="2" custScaleY="54439" custLinFactY="5102" custLinFactNeighborY="100000">
        <dgm:presLayoutVars>
          <dgm:chMax val="0"/>
          <dgm:bulletEnabled val="1"/>
        </dgm:presLayoutVars>
      </dgm:prSet>
      <dgm:spPr/>
    </dgm:pt>
  </dgm:ptLst>
  <dgm:cxnLst>
    <dgm:cxn modelId="{228BFC08-C878-8B4E-A16E-2E85C0F4D9B9}" type="presOf" srcId="{6906100E-B06F-4640-AA58-F48A518F8698}" destId="{6A69024C-9230-8440-91D5-8D51945054AD}" srcOrd="0" destOrd="0" presId="urn:microsoft.com/office/officeart/2005/8/layout/vList2"/>
    <dgm:cxn modelId="{976EBD88-B441-49A0-B341-1337C2105AC0}" srcId="{A18BBB8F-BD77-40C1-9EE3-57741CF2825A}" destId="{5922A41B-A533-465E-B749-58BC3BA4621F}" srcOrd="0" destOrd="0" parTransId="{A1F403F7-6F72-4B9C-9BB4-BFB7B9BF4720}" sibTransId="{162D12E0-2AC0-45C0-9C7C-F9721ED0754C}"/>
    <dgm:cxn modelId="{B393BE93-1B31-4DCE-8859-8C780C02DB04}" srcId="{A18BBB8F-BD77-40C1-9EE3-57741CF2825A}" destId="{6906100E-B06F-4640-AA58-F48A518F8698}" srcOrd="1" destOrd="0" parTransId="{C7214DDE-BBBF-4DE5-9EF0-A9C7D44EDCFA}" sibTransId="{4B4F41C3-0BFA-4A61-B88F-795D1A9B0065}"/>
    <dgm:cxn modelId="{A3D28DA5-BE80-DC4E-9B24-48A5C71EE525}" type="presOf" srcId="{5922A41B-A533-465E-B749-58BC3BA4621F}" destId="{B87629A9-232E-0A40-B8D5-85AC97FF75F7}" srcOrd="0" destOrd="0" presId="urn:microsoft.com/office/officeart/2005/8/layout/vList2"/>
    <dgm:cxn modelId="{D927F3A9-C0CD-414C-943D-E0D2679B4897}" type="presOf" srcId="{A18BBB8F-BD77-40C1-9EE3-57741CF2825A}" destId="{50F1CCBB-D16F-0C44-A66D-3D80FEB1845E}" srcOrd="0" destOrd="0" presId="urn:microsoft.com/office/officeart/2005/8/layout/vList2"/>
    <dgm:cxn modelId="{0FA78F42-A018-E74E-A8B3-058C231E4FA2}" type="presParOf" srcId="{50F1CCBB-D16F-0C44-A66D-3D80FEB1845E}" destId="{B87629A9-232E-0A40-B8D5-85AC97FF75F7}" srcOrd="0" destOrd="0" presId="urn:microsoft.com/office/officeart/2005/8/layout/vList2"/>
    <dgm:cxn modelId="{BC4CB638-6154-AC44-8009-6618CD9675EC}" type="presParOf" srcId="{50F1CCBB-D16F-0C44-A66D-3D80FEB1845E}" destId="{4BEA6615-50A2-B04D-B611-1370E4C5E3B6}" srcOrd="1" destOrd="0" presId="urn:microsoft.com/office/officeart/2005/8/layout/vList2"/>
    <dgm:cxn modelId="{738CA777-571E-5046-B743-ACE6AF1D56B6}" type="presParOf" srcId="{50F1CCBB-D16F-0C44-A66D-3D80FEB1845E}" destId="{6A69024C-9230-8440-91D5-8D51945054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0EBBE8-69E0-B846-9B3C-36756AC574BF}">
      <dgm:prSet/>
      <dgm:spPr/>
      <dgm:t>
        <a:bodyPr/>
        <a:lstStyle/>
        <a:p>
          <a:r>
            <a:rPr lang="en-GB" b="1" i="0" u="none" noProof="0" dirty="0"/>
            <a:t>UK (NASUWT)</a:t>
          </a:r>
        </a:p>
        <a:p>
          <a:r>
            <a:rPr lang="en-GB" b="0" i="0" u="none" noProof="0" dirty="0"/>
            <a:t>The Teachers' Union produced a </a:t>
          </a:r>
          <a:r>
            <a:rPr lang="en-GB" b="1" i="0" u="none" noProof="0" dirty="0"/>
            <a:t>mental health awareness toolkit </a:t>
          </a:r>
          <a:r>
            <a:rPr lang="en-GB" b="0" i="0" u="none" noProof="0" dirty="0"/>
            <a:t>for use by members</a:t>
          </a:r>
        </a:p>
        <a:p>
          <a:endParaRPr lang="en-GB" b="0" noProof="0" dirty="0"/>
        </a:p>
      </dgm:t>
    </dgm:pt>
    <dgm:pt modelId="{F7CBCD9B-0917-1046-A5F4-523F10F03CD5}" type="parTrans" cxnId="{7F1E2DC1-4898-0540-859E-D04A6F9E1665}">
      <dgm:prSet/>
      <dgm:spPr/>
      <dgm:t>
        <a:bodyPr/>
        <a:lstStyle/>
        <a:p>
          <a:endParaRPr lang="nl-NL"/>
        </a:p>
      </dgm:t>
    </dgm:pt>
    <dgm:pt modelId="{F5C0DD33-1359-5F47-A89B-C8C6C0A28B01}" type="sibTrans" cxnId="{7F1E2DC1-4898-0540-859E-D04A6F9E1665}">
      <dgm:prSet/>
      <dgm:spPr/>
      <dgm:t>
        <a:bodyPr/>
        <a:lstStyle/>
        <a:p>
          <a:endParaRPr lang="nl-NL"/>
        </a:p>
      </dgm:t>
    </dgm:pt>
    <dgm:pt modelId="{8FDB3FA4-454C-C640-B758-55FF5EDB650A}">
      <dgm:prSet/>
      <dgm:spPr/>
      <dgm:t>
        <a:bodyPr/>
        <a:lstStyle/>
        <a:p>
          <a:r>
            <a:rPr lang="en-GB" b="1" noProof="0" dirty="0"/>
            <a:t>Italy (</a:t>
          </a:r>
          <a:r>
            <a:rPr lang="en-GB" b="1" noProof="0" dirty="0" err="1"/>
            <a:t>Cisl</a:t>
          </a:r>
          <a:r>
            <a:rPr lang="en-GB" b="1" noProof="0" dirty="0"/>
            <a:t>)</a:t>
          </a:r>
          <a:br>
            <a:rPr lang="en-GB" b="1" noProof="0" dirty="0"/>
          </a:br>
          <a:r>
            <a:rPr lang="en-GB" b="1" noProof="0" dirty="0"/>
            <a:t>Psychological support </a:t>
          </a:r>
          <a:r>
            <a:rPr lang="en-GB" noProof="0" dirty="0"/>
            <a:t>within the school, for students and teachers</a:t>
          </a:r>
        </a:p>
      </dgm:t>
    </dgm:pt>
    <dgm:pt modelId="{323F335D-0FE0-D446-8F11-C04539525D41}" type="parTrans" cxnId="{52C2C160-A8C2-3B48-80F2-ECFB3AF51AD5}">
      <dgm:prSet/>
      <dgm:spPr/>
      <dgm:t>
        <a:bodyPr/>
        <a:lstStyle/>
        <a:p>
          <a:endParaRPr lang="nl-NL"/>
        </a:p>
      </dgm:t>
    </dgm:pt>
    <dgm:pt modelId="{26F4B0EC-F4AF-8E4C-8D6A-E50881EA4246}" type="sibTrans" cxnId="{52C2C160-A8C2-3B48-80F2-ECFB3AF51AD5}">
      <dgm:prSet/>
      <dgm:spPr/>
      <dgm:t>
        <a:bodyPr/>
        <a:lstStyle/>
        <a:p>
          <a:endParaRPr lang="nl-NL"/>
        </a:p>
      </dgm:t>
    </dgm:pt>
    <dgm:pt modelId="{50F1CCBB-D16F-0C44-A66D-3D80FEB1845E}" type="pres">
      <dgm:prSet presAssocID="{A18BBB8F-BD77-40C1-9EE3-57741CF2825A}" presName="linear" presStyleCnt="0">
        <dgm:presLayoutVars>
          <dgm:animLvl val="lvl"/>
          <dgm:resizeHandles val="exact"/>
        </dgm:presLayoutVars>
      </dgm:prSet>
      <dgm:spPr/>
    </dgm:pt>
    <dgm:pt modelId="{0398F291-0F7A-1649-89B8-4BD0B448218E}" type="pres">
      <dgm:prSet presAssocID="{140EBBE8-69E0-B846-9B3C-36756AC574BF}" presName="parentText" presStyleLbl="node1" presStyleIdx="0" presStyleCnt="2">
        <dgm:presLayoutVars>
          <dgm:chMax val="0"/>
          <dgm:bulletEnabled val="1"/>
        </dgm:presLayoutVars>
      </dgm:prSet>
      <dgm:spPr/>
    </dgm:pt>
    <dgm:pt modelId="{93E14B6E-D0CD-AB44-844C-2FD2DD3AEE71}" type="pres">
      <dgm:prSet presAssocID="{F5C0DD33-1359-5F47-A89B-C8C6C0A28B01}" presName="spacer" presStyleCnt="0"/>
      <dgm:spPr/>
    </dgm:pt>
    <dgm:pt modelId="{E2576D8F-E516-874F-92D8-13F3E5FC5747}" type="pres">
      <dgm:prSet presAssocID="{8FDB3FA4-454C-C640-B758-55FF5EDB650A}" presName="parentText" presStyleLbl="node1" presStyleIdx="1" presStyleCnt="2">
        <dgm:presLayoutVars>
          <dgm:chMax val="0"/>
          <dgm:bulletEnabled val="1"/>
        </dgm:presLayoutVars>
      </dgm:prSet>
      <dgm:spPr/>
    </dgm:pt>
  </dgm:ptLst>
  <dgm:cxnLst>
    <dgm:cxn modelId="{7C7BD041-E243-3B4B-8ABC-D820E3EFC5A3}" type="presOf" srcId="{8FDB3FA4-454C-C640-B758-55FF5EDB650A}" destId="{E2576D8F-E516-874F-92D8-13F3E5FC5747}" srcOrd="0" destOrd="0" presId="urn:microsoft.com/office/officeart/2005/8/layout/vList2"/>
    <dgm:cxn modelId="{52C2C160-A8C2-3B48-80F2-ECFB3AF51AD5}" srcId="{A18BBB8F-BD77-40C1-9EE3-57741CF2825A}" destId="{8FDB3FA4-454C-C640-B758-55FF5EDB650A}" srcOrd="1" destOrd="0" parTransId="{323F335D-0FE0-D446-8F11-C04539525D41}" sibTransId="{26F4B0EC-F4AF-8E4C-8D6A-E50881EA4246}"/>
    <dgm:cxn modelId="{DFCD8BA6-8B52-7342-8E84-F48F7AA77CA2}" type="presOf" srcId="{140EBBE8-69E0-B846-9B3C-36756AC574BF}" destId="{0398F291-0F7A-1649-89B8-4BD0B448218E}" srcOrd="0" destOrd="0" presId="urn:microsoft.com/office/officeart/2005/8/layout/vList2"/>
    <dgm:cxn modelId="{D927F3A9-C0CD-414C-943D-E0D2679B4897}" type="presOf" srcId="{A18BBB8F-BD77-40C1-9EE3-57741CF2825A}" destId="{50F1CCBB-D16F-0C44-A66D-3D80FEB1845E}" srcOrd="0" destOrd="0" presId="urn:microsoft.com/office/officeart/2005/8/layout/vList2"/>
    <dgm:cxn modelId="{7F1E2DC1-4898-0540-859E-D04A6F9E1665}" srcId="{A18BBB8F-BD77-40C1-9EE3-57741CF2825A}" destId="{140EBBE8-69E0-B846-9B3C-36756AC574BF}" srcOrd="0" destOrd="0" parTransId="{F7CBCD9B-0917-1046-A5F4-523F10F03CD5}" sibTransId="{F5C0DD33-1359-5F47-A89B-C8C6C0A28B01}"/>
    <dgm:cxn modelId="{B95D200D-3A40-CA4B-97C3-FA24652DA932}" type="presParOf" srcId="{50F1CCBB-D16F-0C44-A66D-3D80FEB1845E}" destId="{0398F291-0F7A-1649-89B8-4BD0B448218E}" srcOrd="0" destOrd="0" presId="urn:microsoft.com/office/officeart/2005/8/layout/vList2"/>
    <dgm:cxn modelId="{A639124E-31A8-7147-9993-50658F95C428}" type="presParOf" srcId="{50F1CCBB-D16F-0C44-A66D-3D80FEB1845E}" destId="{93E14B6E-D0CD-AB44-844C-2FD2DD3AEE71}" srcOrd="1" destOrd="0" presId="urn:microsoft.com/office/officeart/2005/8/layout/vList2"/>
    <dgm:cxn modelId="{D820FBD4-4BA0-B048-8903-B8EE4A283F65}" type="presParOf" srcId="{50F1CCBB-D16F-0C44-A66D-3D80FEB1845E}" destId="{E2576D8F-E516-874F-92D8-13F3E5FC574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51F816-16B2-4800-B535-0D5D66338013}">
      <dgm:prSet/>
      <dgm:spPr/>
      <dgm:t>
        <a:bodyPr/>
        <a:lstStyle/>
        <a:p>
          <a:r>
            <a:rPr lang="en-GB" b="1" noProof="0" dirty="0"/>
            <a:t>Malta (Malta Union of Teachers MUT)</a:t>
          </a:r>
        </a:p>
        <a:p>
          <a:r>
            <a:rPr lang="en-GB" noProof="0" dirty="0"/>
            <a:t>Schools adhered with </a:t>
          </a:r>
          <a:r>
            <a:rPr lang="en-GB" b="1" noProof="0" dirty="0"/>
            <a:t>rigid health protocols</a:t>
          </a:r>
          <a:r>
            <a:rPr lang="en-GB" noProof="0" dirty="0"/>
            <a:t>. Measures taken by schools exceeded by far the measures taken in general in other workplaces or in the community. This resulted in schools managing to continue to function </a:t>
          </a:r>
          <a:r>
            <a:rPr lang="en-GB" b="1" noProof="0" dirty="0"/>
            <a:t>face-to-face </a:t>
          </a:r>
          <a:r>
            <a:rPr lang="en-GB" noProof="0" dirty="0"/>
            <a:t>for more than five months</a:t>
          </a:r>
        </a:p>
      </dgm:t>
    </dgm:pt>
    <dgm:pt modelId="{3E862958-5B2A-4092-AD35-646581969954}" type="parTrans" cxnId="{A1A73621-1D2E-42BC-BDF7-38906C0FFB77}">
      <dgm:prSet/>
      <dgm:spPr/>
      <dgm:t>
        <a:bodyPr/>
        <a:lstStyle/>
        <a:p>
          <a:endParaRPr lang="en-US"/>
        </a:p>
      </dgm:t>
    </dgm:pt>
    <dgm:pt modelId="{67CD27CD-3230-4310-BA51-FD48C8E275DE}" type="sibTrans" cxnId="{A1A73621-1D2E-42BC-BDF7-38906C0FFB77}">
      <dgm:prSet/>
      <dgm:spPr/>
      <dgm:t>
        <a:bodyPr/>
        <a:lstStyle/>
        <a:p>
          <a:endParaRPr lang="en-US"/>
        </a:p>
      </dgm:t>
    </dgm:pt>
    <dgm:pt modelId="{B5ED8C85-A99E-9D4E-AABD-715D79647505}">
      <dgm:prSet/>
      <dgm:spPr/>
      <dgm:t>
        <a:bodyPr/>
        <a:lstStyle/>
        <a:p>
          <a:r>
            <a:rPr lang="en-GB" b="1" noProof="0" dirty="0"/>
            <a:t>Poland (ZNP)</a:t>
          </a:r>
        </a:p>
        <a:p>
          <a:r>
            <a:rPr lang="en-GB" noProof="0" dirty="0"/>
            <a:t>Large </a:t>
          </a:r>
          <a:r>
            <a:rPr lang="en-GB" b="1" noProof="0" dirty="0"/>
            <a:t>awareness raising campaign </a:t>
          </a:r>
          <a:r>
            <a:rPr lang="en-GB" noProof="0" dirty="0"/>
            <a:t>by ZNP, including letters to the central authorities, updates on social media every 3 hours, publishing information and articles on Covid-19, online and printed, weekly press conferences. Pressure resulted in effective measures</a:t>
          </a:r>
        </a:p>
      </dgm:t>
    </dgm:pt>
    <dgm:pt modelId="{65C56C35-7024-3040-9C35-B3AD86F477F5}" type="parTrans" cxnId="{B31B3C72-CC47-594B-BEC9-80E952FEE08B}">
      <dgm:prSet/>
      <dgm:spPr/>
      <dgm:t>
        <a:bodyPr/>
        <a:lstStyle/>
        <a:p>
          <a:endParaRPr lang="nl-NL"/>
        </a:p>
      </dgm:t>
    </dgm:pt>
    <dgm:pt modelId="{4D66420B-77E5-B94C-ABDC-2AC06BD258DC}" type="sibTrans" cxnId="{B31B3C72-CC47-594B-BEC9-80E952FEE08B}">
      <dgm:prSet/>
      <dgm:spPr/>
      <dgm:t>
        <a:bodyPr/>
        <a:lstStyle/>
        <a:p>
          <a:endParaRPr lang="nl-NL"/>
        </a:p>
      </dgm:t>
    </dgm:pt>
    <dgm:pt modelId="{50F1CCBB-D16F-0C44-A66D-3D80FEB1845E}" type="pres">
      <dgm:prSet presAssocID="{A18BBB8F-BD77-40C1-9EE3-57741CF2825A}" presName="linear" presStyleCnt="0">
        <dgm:presLayoutVars>
          <dgm:animLvl val="lvl"/>
          <dgm:resizeHandles val="exact"/>
        </dgm:presLayoutVars>
      </dgm:prSet>
      <dgm:spPr/>
    </dgm:pt>
    <dgm:pt modelId="{9E04225E-8376-3D4C-B129-ECA03DA7D302}" type="pres">
      <dgm:prSet presAssocID="{7C51F816-16B2-4800-B535-0D5D66338013}" presName="parentText" presStyleLbl="node1" presStyleIdx="0" presStyleCnt="2">
        <dgm:presLayoutVars>
          <dgm:chMax val="0"/>
          <dgm:bulletEnabled val="1"/>
        </dgm:presLayoutVars>
      </dgm:prSet>
      <dgm:spPr/>
    </dgm:pt>
    <dgm:pt modelId="{76522185-0724-2D4A-A7DD-08A6361AFF29}" type="pres">
      <dgm:prSet presAssocID="{67CD27CD-3230-4310-BA51-FD48C8E275DE}" presName="spacer" presStyleCnt="0"/>
      <dgm:spPr/>
    </dgm:pt>
    <dgm:pt modelId="{1A494699-70AE-7E4E-882A-2279F7ECF771}" type="pres">
      <dgm:prSet presAssocID="{B5ED8C85-A99E-9D4E-AABD-715D79647505}" presName="parentText" presStyleLbl="node1" presStyleIdx="1" presStyleCnt="2">
        <dgm:presLayoutVars>
          <dgm:chMax val="0"/>
          <dgm:bulletEnabled val="1"/>
        </dgm:presLayoutVars>
      </dgm:prSet>
      <dgm:spPr/>
    </dgm:pt>
  </dgm:ptLst>
  <dgm:cxnLst>
    <dgm:cxn modelId="{44BD770F-350C-CF4B-AB7F-4D900C1F531F}" type="presOf" srcId="{7C51F816-16B2-4800-B535-0D5D66338013}" destId="{9E04225E-8376-3D4C-B129-ECA03DA7D302}" srcOrd="0" destOrd="0" presId="urn:microsoft.com/office/officeart/2005/8/layout/vList2"/>
    <dgm:cxn modelId="{A1A73621-1D2E-42BC-BDF7-38906C0FFB77}" srcId="{A18BBB8F-BD77-40C1-9EE3-57741CF2825A}" destId="{7C51F816-16B2-4800-B535-0D5D66338013}" srcOrd="0" destOrd="0" parTransId="{3E862958-5B2A-4092-AD35-646581969954}" sibTransId="{67CD27CD-3230-4310-BA51-FD48C8E275DE}"/>
    <dgm:cxn modelId="{B31B3C72-CC47-594B-BEC9-80E952FEE08B}" srcId="{A18BBB8F-BD77-40C1-9EE3-57741CF2825A}" destId="{B5ED8C85-A99E-9D4E-AABD-715D79647505}" srcOrd="1" destOrd="0" parTransId="{65C56C35-7024-3040-9C35-B3AD86F477F5}" sibTransId="{4D66420B-77E5-B94C-ABDC-2AC06BD258DC}"/>
    <dgm:cxn modelId="{8A5B367E-46B9-E447-A0F1-E1BE90444A36}" type="presOf" srcId="{B5ED8C85-A99E-9D4E-AABD-715D79647505}" destId="{1A494699-70AE-7E4E-882A-2279F7ECF771}" srcOrd="0" destOrd="0" presId="urn:microsoft.com/office/officeart/2005/8/layout/vList2"/>
    <dgm:cxn modelId="{D927F3A9-C0CD-414C-943D-E0D2679B4897}" type="presOf" srcId="{A18BBB8F-BD77-40C1-9EE3-57741CF2825A}" destId="{50F1CCBB-D16F-0C44-A66D-3D80FEB1845E}" srcOrd="0" destOrd="0" presId="urn:microsoft.com/office/officeart/2005/8/layout/vList2"/>
    <dgm:cxn modelId="{0FD6DAA7-79D1-B04F-88B7-FC5F079CB0C4}" type="presParOf" srcId="{50F1CCBB-D16F-0C44-A66D-3D80FEB1845E}" destId="{9E04225E-8376-3D4C-B129-ECA03DA7D302}" srcOrd="0" destOrd="0" presId="urn:microsoft.com/office/officeart/2005/8/layout/vList2"/>
    <dgm:cxn modelId="{D7B368A3-6196-8146-AC55-28F5F73E92AD}" type="presParOf" srcId="{50F1CCBB-D16F-0C44-A66D-3D80FEB1845E}" destId="{76522185-0724-2D4A-A7DD-08A6361AFF29}" srcOrd="1" destOrd="0" presId="urn:microsoft.com/office/officeart/2005/8/layout/vList2"/>
    <dgm:cxn modelId="{62AA076C-1A65-E94F-99F7-27323A082D3F}" type="presParOf" srcId="{50F1CCBB-D16F-0C44-A66D-3D80FEB1845E}" destId="{1A494699-70AE-7E4E-882A-2279F7ECF7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8BBB8F-BD77-40C1-9EE3-57741CF282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51F816-16B2-4800-B535-0D5D66338013}">
      <dgm:prSet/>
      <dgm:spPr/>
      <dgm:t>
        <a:bodyPr/>
        <a:lstStyle/>
        <a:p>
          <a:r>
            <a:rPr lang="en-GB" b="1" noProof="0" dirty="0"/>
            <a:t>UK (The Educational Institute of Scotland)</a:t>
          </a:r>
        </a:p>
        <a:p>
          <a:r>
            <a:rPr lang="en-GB" b="0" noProof="0" dirty="0"/>
            <a:t>Risk assessments have been written with Trade Union input, joint Health &amp; Safety inspections were carried out. Some local authorities have improved ventilation, hired extra staff and used CO2 monitors in classrooms.</a:t>
          </a:r>
        </a:p>
      </dgm:t>
    </dgm:pt>
    <dgm:pt modelId="{3E862958-5B2A-4092-AD35-646581969954}" type="parTrans" cxnId="{A1A73621-1D2E-42BC-BDF7-38906C0FFB77}">
      <dgm:prSet/>
      <dgm:spPr/>
      <dgm:t>
        <a:bodyPr/>
        <a:lstStyle/>
        <a:p>
          <a:endParaRPr lang="en-US"/>
        </a:p>
      </dgm:t>
    </dgm:pt>
    <dgm:pt modelId="{67CD27CD-3230-4310-BA51-FD48C8E275DE}" type="sibTrans" cxnId="{A1A73621-1D2E-42BC-BDF7-38906C0FFB77}">
      <dgm:prSet/>
      <dgm:spPr/>
      <dgm:t>
        <a:bodyPr/>
        <a:lstStyle/>
        <a:p>
          <a:endParaRPr lang="en-US"/>
        </a:p>
      </dgm:t>
    </dgm:pt>
    <dgm:pt modelId="{B5ED8C85-A99E-9D4E-AABD-715D79647505}">
      <dgm:prSet/>
      <dgm:spPr/>
      <dgm:t>
        <a:bodyPr/>
        <a:lstStyle/>
        <a:p>
          <a:r>
            <a:rPr lang="en-GB" b="1" noProof="0" dirty="0"/>
            <a:t>Spain (UGT Unión General de </a:t>
          </a:r>
          <a:r>
            <a:rPr lang="en-GB" b="1" noProof="0" dirty="0" err="1"/>
            <a:t>Trabajadores</a:t>
          </a:r>
          <a:r>
            <a:rPr lang="en-GB" b="1" noProof="0" dirty="0"/>
            <a:t>)</a:t>
          </a:r>
        </a:p>
        <a:p>
          <a:r>
            <a:rPr lang="en-GB" noProof="0" dirty="0"/>
            <a:t>The most effective measure has been the reduction of class sizes and the reinforcement, through the recruitment of more teachers, for students with educational needs.</a:t>
          </a:r>
        </a:p>
      </dgm:t>
    </dgm:pt>
    <dgm:pt modelId="{65C56C35-7024-3040-9C35-B3AD86F477F5}" type="parTrans" cxnId="{B31B3C72-CC47-594B-BEC9-80E952FEE08B}">
      <dgm:prSet/>
      <dgm:spPr/>
      <dgm:t>
        <a:bodyPr/>
        <a:lstStyle/>
        <a:p>
          <a:endParaRPr lang="nl-NL"/>
        </a:p>
      </dgm:t>
    </dgm:pt>
    <dgm:pt modelId="{4D66420B-77E5-B94C-ABDC-2AC06BD258DC}" type="sibTrans" cxnId="{B31B3C72-CC47-594B-BEC9-80E952FEE08B}">
      <dgm:prSet/>
      <dgm:spPr/>
      <dgm:t>
        <a:bodyPr/>
        <a:lstStyle/>
        <a:p>
          <a:endParaRPr lang="nl-NL"/>
        </a:p>
      </dgm:t>
    </dgm:pt>
    <dgm:pt modelId="{50F1CCBB-D16F-0C44-A66D-3D80FEB1845E}" type="pres">
      <dgm:prSet presAssocID="{A18BBB8F-BD77-40C1-9EE3-57741CF2825A}" presName="linear" presStyleCnt="0">
        <dgm:presLayoutVars>
          <dgm:animLvl val="lvl"/>
          <dgm:resizeHandles val="exact"/>
        </dgm:presLayoutVars>
      </dgm:prSet>
      <dgm:spPr/>
    </dgm:pt>
    <dgm:pt modelId="{9E04225E-8376-3D4C-B129-ECA03DA7D302}" type="pres">
      <dgm:prSet presAssocID="{7C51F816-16B2-4800-B535-0D5D66338013}" presName="parentText" presStyleLbl="node1" presStyleIdx="0" presStyleCnt="2">
        <dgm:presLayoutVars>
          <dgm:chMax val="0"/>
          <dgm:bulletEnabled val="1"/>
        </dgm:presLayoutVars>
      </dgm:prSet>
      <dgm:spPr/>
    </dgm:pt>
    <dgm:pt modelId="{76522185-0724-2D4A-A7DD-08A6361AFF29}" type="pres">
      <dgm:prSet presAssocID="{67CD27CD-3230-4310-BA51-FD48C8E275DE}" presName="spacer" presStyleCnt="0"/>
      <dgm:spPr/>
    </dgm:pt>
    <dgm:pt modelId="{1A494699-70AE-7E4E-882A-2279F7ECF771}" type="pres">
      <dgm:prSet presAssocID="{B5ED8C85-A99E-9D4E-AABD-715D79647505}" presName="parentText" presStyleLbl="node1" presStyleIdx="1" presStyleCnt="2">
        <dgm:presLayoutVars>
          <dgm:chMax val="0"/>
          <dgm:bulletEnabled val="1"/>
        </dgm:presLayoutVars>
      </dgm:prSet>
      <dgm:spPr/>
    </dgm:pt>
  </dgm:ptLst>
  <dgm:cxnLst>
    <dgm:cxn modelId="{44BD770F-350C-CF4B-AB7F-4D900C1F531F}" type="presOf" srcId="{7C51F816-16B2-4800-B535-0D5D66338013}" destId="{9E04225E-8376-3D4C-B129-ECA03DA7D302}" srcOrd="0" destOrd="0" presId="urn:microsoft.com/office/officeart/2005/8/layout/vList2"/>
    <dgm:cxn modelId="{A1A73621-1D2E-42BC-BDF7-38906C0FFB77}" srcId="{A18BBB8F-BD77-40C1-9EE3-57741CF2825A}" destId="{7C51F816-16B2-4800-B535-0D5D66338013}" srcOrd="0" destOrd="0" parTransId="{3E862958-5B2A-4092-AD35-646581969954}" sibTransId="{67CD27CD-3230-4310-BA51-FD48C8E275DE}"/>
    <dgm:cxn modelId="{B31B3C72-CC47-594B-BEC9-80E952FEE08B}" srcId="{A18BBB8F-BD77-40C1-9EE3-57741CF2825A}" destId="{B5ED8C85-A99E-9D4E-AABD-715D79647505}" srcOrd="1" destOrd="0" parTransId="{65C56C35-7024-3040-9C35-B3AD86F477F5}" sibTransId="{4D66420B-77E5-B94C-ABDC-2AC06BD258DC}"/>
    <dgm:cxn modelId="{8A5B367E-46B9-E447-A0F1-E1BE90444A36}" type="presOf" srcId="{B5ED8C85-A99E-9D4E-AABD-715D79647505}" destId="{1A494699-70AE-7E4E-882A-2279F7ECF771}" srcOrd="0" destOrd="0" presId="urn:microsoft.com/office/officeart/2005/8/layout/vList2"/>
    <dgm:cxn modelId="{D927F3A9-C0CD-414C-943D-E0D2679B4897}" type="presOf" srcId="{A18BBB8F-BD77-40C1-9EE3-57741CF2825A}" destId="{50F1CCBB-D16F-0C44-A66D-3D80FEB1845E}" srcOrd="0" destOrd="0" presId="urn:microsoft.com/office/officeart/2005/8/layout/vList2"/>
    <dgm:cxn modelId="{0FD6DAA7-79D1-B04F-88B7-FC5F079CB0C4}" type="presParOf" srcId="{50F1CCBB-D16F-0C44-A66D-3D80FEB1845E}" destId="{9E04225E-8376-3D4C-B129-ECA03DA7D302}" srcOrd="0" destOrd="0" presId="urn:microsoft.com/office/officeart/2005/8/layout/vList2"/>
    <dgm:cxn modelId="{D7B368A3-6196-8146-AC55-28F5F73E92AD}" type="presParOf" srcId="{50F1CCBB-D16F-0C44-A66D-3D80FEB1845E}" destId="{76522185-0724-2D4A-A7DD-08A6361AFF29}" srcOrd="1" destOrd="0" presId="urn:microsoft.com/office/officeart/2005/8/layout/vList2"/>
    <dgm:cxn modelId="{62AA076C-1A65-E94F-99F7-27323A082D3F}" type="presParOf" srcId="{50F1CCBB-D16F-0C44-A66D-3D80FEB1845E}" destId="{1A494699-70AE-7E4E-882A-2279F7ECF7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225E-8376-3D4C-B129-ECA03DA7D302}">
      <dsp:nvSpPr>
        <dsp:cNvPr id="0" name=""/>
        <dsp:cNvSpPr/>
      </dsp:nvSpPr>
      <dsp:spPr>
        <a:xfrm>
          <a:off x="0" y="195908"/>
          <a:ext cx="7650163" cy="2705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noProof="0" dirty="0"/>
            <a:t>Moldova (Education and Science Trade Union Federation of Republic of Moldova)</a:t>
          </a:r>
        </a:p>
        <a:p>
          <a:pPr marL="0" lvl="0" indent="0" algn="l" defTabSz="755650">
            <a:lnSpc>
              <a:spcPct val="90000"/>
            </a:lnSpc>
            <a:spcBef>
              <a:spcPct val="0"/>
            </a:spcBef>
            <a:spcAft>
              <a:spcPct val="35000"/>
            </a:spcAft>
            <a:buNone/>
          </a:pPr>
          <a:r>
            <a:rPr lang="en-GB" sz="1700" b="0" kern="1200" noProof="0" dirty="0"/>
            <a:t>The successful management of the pandemic situation between March 2020 and November 2020, in particular - the offer by the Minster of six options to restart the school year 2020-2021.</a:t>
          </a:r>
        </a:p>
        <a:p>
          <a:pPr marL="0" lvl="0" indent="0" algn="l" defTabSz="755650">
            <a:lnSpc>
              <a:spcPct val="90000"/>
            </a:lnSpc>
            <a:spcBef>
              <a:spcPct val="0"/>
            </a:spcBef>
            <a:spcAft>
              <a:spcPct val="35000"/>
            </a:spcAft>
            <a:buNone/>
          </a:pPr>
          <a:r>
            <a:rPr lang="en-GB" sz="1700" b="0" kern="1200" noProof="0" dirty="0"/>
            <a:t>The decisions of the </a:t>
          </a:r>
          <a:r>
            <a:rPr lang="en-GB" sz="1700" b="1" kern="1200" noProof="0" dirty="0"/>
            <a:t>central government </a:t>
          </a:r>
          <a:r>
            <a:rPr lang="en-GB" sz="1700" b="0" kern="1200" noProof="0" dirty="0"/>
            <a:t>bodies to </a:t>
          </a:r>
          <a:r>
            <a:rPr lang="en-GB" sz="1700" b="1" kern="1200" noProof="0" dirty="0"/>
            <a:t>give the right to decide to local government bodies</a:t>
          </a:r>
          <a:r>
            <a:rPr lang="en-GB" sz="1700" b="0" kern="1200" noProof="0" dirty="0"/>
            <a:t>, including the management of kindergartens and schools - to establish the work regime based on the pandemic situation in the region</a:t>
          </a:r>
        </a:p>
      </dsp:txBody>
      <dsp:txXfrm>
        <a:off x="132049" y="327957"/>
        <a:ext cx="7386065" cy="2440942"/>
      </dsp:txXfrm>
    </dsp:sp>
    <dsp:sp modelId="{74DDC387-AE90-6648-BFCB-697BE7876B3D}">
      <dsp:nvSpPr>
        <dsp:cNvPr id="0" name=""/>
        <dsp:cNvSpPr/>
      </dsp:nvSpPr>
      <dsp:spPr>
        <a:xfrm>
          <a:off x="0" y="2949908"/>
          <a:ext cx="7650163" cy="1034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noProof="0" dirty="0"/>
            <a:t>Denmark (DLF)</a:t>
          </a:r>
        </a:p>
        <a:p>
          <a:pPr marL="0" lvl="0" indent="0" algn="l" defTabSz="755650">
            <a:lnSpc>
              <a:spcPct val="90000"/>
            </a:lnSpc>
            <a:spcBef>
              <a:spcPct val="0"/>
            </a:spcBef>
            <a:spcAft>
              <a:spcPct val="35000"/>
            </a:spcAft>
            <a:buNone/>
          </a:pPr>
          <a:r>
            <a:rPr lang="en-GB" sz="1700" kern="1200" noProof="0" dirty="0"/>
            <a:t>Sector </a:t>
          </a:r>
          <a:r>
            <a:rPr lang="en-GB" sz="1700" b="1" kern="1200" noProof="0" dirty="0"/>
            <a:t>partnerships </a:t>
          </a:r>
          <a:r>
            <a:rPr lang="en-GB" sz="1700" kern="1200" noProof="0" dirty="0"/>
            <a:t>(actors, ministry, Local Government Denmark). </a:t>
          </a:r>
          <a:r>
            <a:rPr lang="en-GB" sz="1700" b="1" kern="1200" noProof="0" dirty="0"/>
            <a:t>Close dialogue </a:t>
          </a:r>
          <a:r>
            <a:rPr lang="en-GB" sz="1700" kern="1200" noProof="0" dirty="0"/>
            <a:t>on weekly, daily basis</a:t>
          </a:r>
          <a:endParaRPr lang="en-GB" sz="1700" b="1" kern="1200" noProof="0" dirty="0"/>
        </a:p>
      </dsp:txBody>
      <dsp:txXfrm>
        <a:off x="50510" y="3000418"/>
        <a:ext cx="7549143" cy="93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629A9-232E-0A40-B8D5-85AC97FF75F7}">
      <dsp:nvSpPr>
        <dsp:cNvPr id="0" name=""/>
        <dsp:cNvSpPr/>
      </dsp:nvSpPr>
      <dsp:spPr>
        <a:xfrm>
          <a:off x="0" y="30525"/>
          <a:ext cx="7650163" cy="2622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noProof="0" dirty="0"/>
            <a:t>Bulgaria (Bulgarian Union of Teachers SEB)</a:t>
          </a:r>
        </a:p>
        <a:p>
          <a:pPr marL="0" lvl="0" indent="0" algn="l" defTabSz="666750">
            <a:lnSpc>
              <a:spcPct val="90000"/>
            </a:lnSpc>
            <a:spcBef>
              <a:spcPct val="0"/>
            </a:spcBef>
            <a:spcAft>
              <a:spcPct val="35000"/>
            </a:spcAft>
            <a:buNone/>
          </a:pPr>
          <a:r>
            <a:rPr lang="en-GB" sz="1500" kern="1200" noProof="0" dirty="0"/>
            <a:t>The effective </a:t>
          </a:r>
          <a:r>
            <a:rPr lang="en-GB" sz="1500" b="1" kern="1200" noProof="0" dirty="0"/>
            <a:t>social dialogue </a:t>
          </a:r>
          <a:r>
            <a:rPr lang="en-GB" sz="1500" kern="1200" noProof="0" dirty="0"/>
            <a:t>is one of the best good practices to protect the physical, psychosocial and mental health and well-being of those working in education. According to the National collective labour agreement of 2020, article 50 – teachers will be </a:t>
          </a:r>
          <a:r>
            <a:rPr lang="en-GB" sz="1500" b="1" kern="1200" noProof="0" dirty="0"/>
            <a:t>compensated for any expenses done during distance teaching</a:t>
          </a:r>
          <a:r>
            <a:rPr lang="en-GB" sz="1500" kern="1200" noProof="0" dirty="0"/>
            <a:t>. </a:t>
          </a:r>
          <a:r>
            <a:rPr lang="en-GB" sz="1500" b="1" kern="1200" noProof="0" dirty="0"/>
            <a:t>10 days of paid leave </a:t>
          </a:r>
          <a:r>
            <a:rPr lang="en-GB" sz="1500" kern="1200" noProof="0" dirty="0"/>
            <a:t>were given to those recovering </a:t>
          </a:r>
          <a:r>
            <a:rPr lang="en-GB" sz="1500" b="1" kern="1200" noProof="0" dirty="0"/>
            <a:t>after Covid-19 sickness</a:t>
          </a:r>
          <a:r>
            <a:rPr lang="en-GB" sz="1500" kern="1200" noProof="0" dirty="0"/>
            <a:t>, to be used up to three month after recovery.</a:t>
          </a:r>
          <a:r>
            <a:rPr lang="en-GB" sz="1500" b="1" kern="1200" noProof="0" dirty="0"/>
            <a:t> </a:t>
          </a:r>
          <a:endParaRPr lang="en-GB" sz="1500" kern="1200" noProof="0" dirty="0"/>
        </a:p>
      </dsp:txBody>
      <dsp:txXfrm>
        <a:off x="128004" y="158529"/>
        <a:ext cx="7394155" cy="2366169"/>
      </dsp:txXfrm>
    </dsp:sp>
    <dsp:sp modelId="{6A69024C-9230-8440-91D5-8D51945054AD}">
      <dsp:nvSpPr>
        <dsp:cNvPr id="0" name=""/>
        <dsp:cNvSpPr/>
      </dsp:nvSpPr>
      <dsp:spPr>
        <a:xfrm>
          <a:off x="0" y="2713182"/>
          <a:ext cx="7650163" cy="1436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noProof="0" dirty="0"/>
            <a:t>Iceland (KI) </a:t>
          </a:r>
        </a:p>
        <a:p>
          <a:pPr marL="0" lvl="0" indent="0" algn="l" defTabSz="666750">
            <a:lnSpc>
              <a:spcPct val="90000"/>
            </a:lnSpc>
            <a:spcBef>
              <a:spcPct val="0"/>
            </a:spcBef>
            <a:spcAft>
              <a:spcPct val="35000"/>
            </a:spcAft>
            <a:buNone/>
          </a:pPr>
          <a:r>
            <a:rPr lang="en-GB" sz="1500" kern="1200" noProof="0" dirty="0"/>
            <a:t>Weekly </a:t>
          </a:r>
          <a:r>
            <a:rPr lang="en-GB" sz="1500" b="1" kern="1200" noProof="0" dirty="0"/>
            <a:t>meetings</a:t>
          </a:r>
          <a:r>
            <a:rPr lang="en-GB" sz="1500" kern="1200" noProof="0" dirty="0"/>
            <a:t> with the minister of education, including students. A good </a:t>
          </a:r>
          <a:r>
            <a:rPr lang="en-GB" sz="1500" b="1" kern="1200" noProof="0" dirty="0"/>
            <a:t>communication and consultation </a:t>
          </a:r>
          <a:r>
            <a:rPr lang="en-GB" sz="1500" kern="1200" noProof="0" dirty="0"/>
            <a:t>ensured that schools remained open, secondary education switched to online classes only at a certain point</a:t>
          </a:r>
        </a:p>
      </dsp:txBody>
      <dsp:txXfrm>
        <a:off x="70139" y="2783321"/>
        <a:ext cx="7509885" cy="1296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629A9-232E-0A40-B8D5-85AC97FF75F7}">
      <dsp:nvSpPr>
        <dsp:cNvPr id="0" name=""/>
        <dsp:cNvSpPr/>
      </dsp:nvSpPr>
      <dsp:spPr>
        <a:xfrm>
          <a:off x="0" y="38398"/>
          <a:ext cx="7650163" cy="2625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noProof="0" dirty="0"/>
            <a:t>Sweden (</a:t>
          </a:r>
          <a:r>
            <a:rPr lang="en-GB" sz="1700" b="1" kern="1200" noProof="0" dirty="0" err="1"/>
            <a:t>Lärarförbundet</a:t>
          </a:r>
          <a:r>
            <a:rPr lang="en-GB" sz="1700" b="1" kern="1200" noProof="0" dirty="0"/>
            <a:t>, Swedish Teachers’ Union)</a:t>
          </a:r>
        </a:p>
        <a:p>
          <a:pPr marL="0" lvl="0" indent="0" algn="l" defTabSz="755650">
            <a:lnSpc>
              <a:spcPct val="90000"/>
            </a:lnSpc>
            <a:spcBef>
              <a:spcPct val="0"/>
            </a:spcBef>
            <a:spcAft>
              <a:spcPct val="35000"/>
            </a:spcAft>
            <a:buNone/>
          </a:pPr>
          <a:r>
            <a:rPr lang="en-GB" sz="1700" kern="1200" noProof="0" dirty="0"/>
            <a:t>The Work Environment Authority has issued Systematic work environment management and </a:t>
          </a:r>
          <a:r>
            <a:rPr lang="en-GB" sz="1700" b="1" kern="1200" noProof="0" dirty="0"/>
            <a:t>risk assessment</a:t>
          </a:r>
          <a:r>
            <a:rPr lang="en-GB" sz="1700" kern="1200" noProof="0" dirty="0"/>
            <a:t> to prevent exposure to covid 19 especially designed for ECE. The Swedish National Agency for Education has created a </a:t>
          </a:r>
          <a:r>
            <a:rPr lang="en-GB" sz="1700" b="1" kern="1200" noProof="0" dirty="0"/>
            <a:t>Covid-19 Hub </a:t>
          </a:r>
          <a:r>
            <a:rPr lang="en-GB" sz="1700" kern="1200" noProof="0" dirty="0"/>
            <a:t>which gathers information on all aspects of Covid and Schools. Together with the National Public Health Agency they have also published </a:t>
          </a:r>
          <a:r>
            <a:rPr lang="en-GB" sz="1700" b="1" kern="1200" noProof="0" dirty="0"/>
            <a:t>guidelines</a:t>
          </a:r>
          <a:r>
            <a:rPr lang="en-GB" sz="1700" kern="1200" noProof="0" dirty="0"/>
            <a:t> for safe work in school, closure and opening of schools and safe distance teaching and learning.</a:t>
          </a:r>
        </a:p>
      </dsp:txBody>
      <dsp:txXfrm>
        <a:off x="128165" y="166563"/>
        <a:ext cx="7393833" cy="2369150"/>
      </dsp:txXfrm>
    </dsp:sp>
    <dsp:sp modelId="{6A69024C-9230-8440-91D5-8D51945054AD}">
      <dsp:nvSpPr>
        <dsp:cNvPr id="0" name=""/>
        <dsp:cNvSpPr/>
      </dsp:nvSpPr>
      <dsp:spPr>
        <a:xfrm>
          <a:off x="0" y="2751236"/>
          <a:ext cx="7650163" cy="14292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noProof="0" dirty="0"/>
            <a:t>Lithuania (LESTU)</a:t>
          </a:r>
          <a:br>
            <a:rPr lang="en-GB" sz="1700" b="1" kern="1200" noProof="0" dirty="0"/>
          </a:br>
          <a:r>
            <a:rPr lang="en-GB" sz="1700" b="1" kern="1200" noProof="0" dirty="0"/>
            <a:t>Free online e-textbooks </a:t>
          </a:r>
          <a:r>
            <a:rPr lang="en-GB" sz="1700" kern="1200" noProof="0" dirty="0"/>
            <a:t>on all subjects were provided for all</a:t>
          </a:r>
        </a:p>
      </dsp:txBody>
      <dsp:txXfrm>
        <a:off x="69772" y="2821008"/>
        <a:ext cx="7510619" cy="1289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8F291-0F7A-1649-89B8-4BD0B448218E}">
      <dsp:nvSpPr>
        <dsp:cNvPr id="0" name=""/>
        <dsp:cNvSpPr/>
      </dsp:nvSpPr>
      <dsp:spPr>
        <a:xfrm>
          <a:off x="0" y="119620"/>
          <a:ext cx="7650163" cy="193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u="none" kern="1200" noProof="0" dirty="0"/>
            <a:t>UK (NASUWT)</a:t>
          </a:r>
        </a:p>
        <a:p>
          <a:pPr marL="0" lvl="0" indent="0" algn="l" defTabSz="1022350">
            <a:lnSpc>
              <a:spcPct val="90000"/>
            </a:lnSpc>
            <a:spcBef>
              <a:spcPct val="0"/>
            </a:spcBef>
            <a:spcAft>
              <a:spcPct val="35000"/>
            </a:spcAft>
            <a:buNone/>
          </a:pPr>
          <a:r>
            <a:rPr lang="en-GB" sz="2300" b="0" i="0" u="none" kern="1200" noProof="0" dirty="0"/>
            <a:t>The Teachers' Union produced a </a:t>
          </a:r>
          <a:r>
            <a:rPr lang="en-GB" sz="2300" b="1" i="0" u="none" kern="1200" noProof="0" dirty="0"/>
            <a:t>mental health awareness toolkit </a:t>
          </a:r>
          <a:r>
            <a:rPr lang="en-GB" sz="2300" b="0" i="0" u="none" kern="1200" noProof="0" dirty="0"/>
            <a:t>for use by members</a:t>
          </a:r>
        </a:p>
        <a:p>
          <a:pPr marL="0" lvl="0" indent="0" algn="l" defTabSz="1022350">
            <a:lnSpc>
              <a:spcPct val="90000"/>
            </a:lnSpc>
            <a:spcBef>
              <a:spcPct val="0"/>
            </a:spcBef>
            <a:spcAft>
              <a:spcPct val="35000"/>
            </a:spcAft>
            <a:buNone/>
          </a:pPr>
          <a:endParaRPr lang="en-GB" sz="2300" b="0" kern="1200" noProof="0" dirty="0"/>
        </a:p>
      </dsp:txBody>
      <dsp:txXfrm>
        <a:off x="94582" y="214202"/>
        <a:ext cx="7460999" cy="1748356"/>
      </dsp:txXfrm>
    </dsp:sp>
    <dsp:sp modelId="{E2576D8F-E516-874F-92D8-13F3E5FC5747}">
      <dsp:nvSpPr>
        <dsp:cNvPr id="0" name=""/>
        <dsp:cNvSpPr/>
      </dsp:nvSpPr>
      <dsp:spPr>
        <a:xfrm>
          <a:off x="0" y="2123381"/>
          <a:ext cx="7650163" cy="193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noProof="0" dirty="0"/>
            <a:t>Italy (</a:t>
          </a:r>
          <a:r>
            <a:rPr lang="en-GB" sz="2300" b="1" kern="1200" noProof="0" dirty="0" err="1"/>
            <a:t>Cisl</a:t>
          </a:r>
          <a:r>
            <a:rPr lang="en-GB" sz="2300" b="1" kern="1200" noProof="0" dirty="0"/>
            <a:t>)</a:t>
          </a:r>
          <a:br>
            <a:rPr lang="en-GB" sz="2300" b="1" kern="1200" noProof="0" dirty="0"/>
          </a:br>
          <a:r>
            <a:rPr lang="en-GB" sz="2300" b="1" kern="1200" noProof="0" dirty="0"/>
            <a:t>Psychological support </a:t>
          </a:r>
          <a:r>
            <a:rPr lang="en-GB" sz="2300" kern="1200" noProof="0" dirty="0"/>
            <a:t>within the school, for students and teachers</a:t>
          </a:r>
        </a:p>
      </dsp:txBody>
      <dsp:txXfrm>
        <a:off x="94582" y="2217963"/>
        <a:ext cx="7460999" cy="1748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225E-8376-3D4C-B129-ECA03DA7D302}">
      <dsp:nvSpPr>
        <dsp:cNvPr id="0" name=""/>
        <dsp:cNvSpPr/>
      </dsp:nvSpPr>
      <dsp:spPr>
        <a:xfrm>
          <a:off x="0" y="17741"/>
          <a:ext cx="7650163" cy="204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noProof="0" dirty="0"/>
            <a:t>Malta (Malta Union of Teachers MUT)</a:t>
          </a:r>
        </a:p>
        <a:p>
          <a:pPr marL="0" lvl="0" indent="0" algn="l" defTabSz="844550">
            <a:lnSpc>
              <a:spcPct val="90000"/>
            </a:lnSpc>
            <a:spcBef>
              <a:spcPct val="0"/>
            </a:spcBef>
            <a:spcAft>
              <a:spcPct val="35000"/>
            </a:spcAft>
            <a:buNone/>
          </a:pPr>
          <a:r>
            <a:rPr lang="en-GB" sz="1900" kern="1200" noProof="0" dirty="0"/>
            <a:t>Schools adhered with </a:t>
          </a:r>
          <a:r>
            <a:rPr lang="en-GB" sz="1900" b="1" kern="1200" noProof="0" dirty="0"/>
            <a:t>rigid health protocols</a:t>
          </a:r>
          <a:r>
            <a:rPr lang="en-GB" sz="1900" kern="1200" noProof="0" dirty="0"/>
            <a:t>. Measures taken by schools exceeded by far the measures taken in general in other workplaces or in the community. This resulted in schools managing to continue to function </a:t>
          </a:r>
          <a:r>
            <a:rPr lang="en-GB" sz="1900" b="1" kern="1200" noProof="0" dirty="0"/>
            <a:t>face-to-face </a:t>
          </a:r>
          <a:r>
            <a:rPr lang="en-GB" sz="1900" kern="1200" noProof="0" dirty="0"/>
            <a:t>for more than five months</a:t>
          </a:r>
        </a:p>
      </dsp:txBody>
      <dsp:txXfrm>
        <a:off x="99836" y="117577"/>
        <a:ext cx="7450491" cy="1845488"/>
      </dsp:txXfrm>
    </dsp:sp>
    <dsp:sp modelId="{1A494699-70AE-7E4E-882A-2279F7ECF771}">
      <dsp:nvSpPr>
        <dsp:cNvPr id="0" name=""/>
        <dsp:cNvSpPr/>
      </dsp:nvSpPr>
      <dsp:spPr>
        <a:xfrm>
          <a:off x="0" y="2117621"/>
          <a:ext cx="7650163" cy="204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noProof="0" dirty="0"/>
            <a:t>Poland (ZNP)</a:t>
          </a:r>
        </a:p>
        <a:p>
          <a:pPr marL="0" lvl="0" indent="0" algn="l" defTabSz="844550">
            <a:lnSpc>
              <a:spcPct val="90000"/>
            </a:lnSpc>
            <a:spcBef>
              <a:spcPct val="0"/>
            </a:spcBef>
            <a:spcAft>
              <a:spcPct val="35000"/>
            </a:spcAft>
            <a:buNone/>
          </a:pPr>
          <a:r>
            <a:rPr lang="en-GB" sz="1900" kern="1200" noProof="0" dirty="0"/>
            <a:t>Large </a:t>
          </a:r>
          <a:r>
            <a:rPr lang="en-GB" sz="1900" b="1" kern="1200" noProof="0" dirty="0"/>
            <a:t>awareness raising campaign </a:t>
          </a:r>
          <a:r>
            <a:rPr lang="en-GB" sz="1900" kern="1200" noProof="0" dirty="0"/>
            <a:t>by ZNP, including letters to the central authorities, updates on social media every 3 hours, publishing information and articles on Covid-19, online and printed, weekly press conferences. Pressure resulted in effective measures</a:t>
          </a:r>
        </a:p>
      </dsp:txBody>
      <dsp:txXfrm>
        <a:off x="99836" y="2217457"/>
        <a:ext cx="7450491" cy="1845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225E-8376-3D4C-B129-ECA03DA7D302}">
      <dsp:nvSpPr>
        <dsp:cNvPr id="0" name=""/>
        <dsp:cNvSpPr/>
      </dsp:nvSpPr>
      <dsp:spPr>
        <a:xfrm>
          <a:off x="0" y="189460"/>
          <a:ext cx="7650163" cy="187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noProof="0" dirty="0"/>
            <a:t>UK (The Educational Institute of Scotland)</a:t>
          </a:r>
        </a:p>
        <a:p>
          <a:pPr marL="0" lvl="0" indent="0" algn="l" defTabSz="889000">
            <a:lnSpc>
              <a:spcPct val="90000"/>
            </a:lnSpc>
            <a:spcBef>
              <a:spcPct val="0"/>
            </a:spcBef>
            <a:spcAft>
              <a:spcPct val="35000"/>
            </a:spcAft>
            <a:buNone/>
          </a:pPr>
          <a:r>
            <a:rPr lang="en-GB" sz="2000" b="0" kern="1200" noProof="0" dirty="0"/>
            <a:t>Risk assessments have been written with Trade Union input, joint Health &amp; Safety inspections were carried out. Some local authorities have improved ventilation, hired extra staff and used CO2 monitors in classrooms.</a:t>
          </a:r>
        </a:p>
      </dsp:txBody>
      <dsp:txXfrm>
        <a:off x="91384" y="280844"/>
        <a:ext cx="7467395" cy="1689232"/>
      </dsp:txXfrm>
    </dsp:sp>
    <dsp:sp modelId="{1A494699-70AE-7E4E-882A-2279F7ECF771}">
      <dsp:nvSpPr>
        <dsp:cNvPr id="0" name=""/>
        <dsp:cNvSpPr/>
      </dsp:nvSpPr>
      <dsp:spPr>
        <a:xfrm>
          <a:off x="0" y="2119061"/>
          <a:ext cx="7650163" cy="187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noProof="0" dirty="0"/>
            <a:t>Spain (UGT Unión General de </a:t>
          </a:r>
          <a:r>
            <a:rPr lang="en-GB" sz="2000" b="1" kern="1200" noProof="0" dirty="0" err="1"/>
            <a:t>Trabajadores</a:t>
          </a:r>
          <a:r>
            <a:rPr lang="en-GB" sz="2000" b="1" kern="1200" noProof="0" dirty="0"/>
            <a:t>)</a:t>
          </a:r>
        </a:p>
        <a:p>
          <a:pPr marL="0" lvl="0" indent="0" algn="l" defTabSz="889000">
            <a:lnSpc>
              <a:spcPct val="90000"/>
            </a:lnSpc>
            <a:spcBef>
              <a:spcPct val="0"/>
            </a:spcBef>
            <a:spcAft>
              <a:spcPct val="35000"/>
            </a:spcAft>
            <a:buNone/>
          </a:pPr>
          <a:r>
            <a:rPr lang="en-GB" sz="2000" kern="1200" noProof="0" dirty="0"/>
            <a:t>The most effective measure has been the reduction of class sizes and the reinforcement, through the recruitment of more teachers, for students with educational needs.</a:t>
          </a:r>
        </a:p>
      </dsp:txBody>
      <dsp:txXfrm>
        <a:off x="91384" y="2210445"/>
        <a:ext cx="7467395" cy="1689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88FBA1F-78A2-4047-A505-C03FE288468B}" type="datetimeFigureOut">
              <a:rPr lang="en-US" smtClean="0"/>
              <a:pPr/>
              <a:t>3/29/21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A4050F9-01CD-431E-BF67-69C02DBDCCC8}"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a:t>
            </a:fld>
            <a:endParaRPr lang="en-US"/>
          </a:p>
        </p:txBody>
      </p:sp>
    </p:spTree>
    <p:extLst>
      <p:ext uri="{BB962C8B-B14F-4D97-AF65-F5344CB8AC3E}">
        <p14:creationId xmlns:p14="http://schemas.microsoft.com/office/powerpoint/2010/main" val="325945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10</a:t>
            </a:fld>
            <a:endParaRPr lang="en-US"/>
          </a:p>
        </p:txBody>
      </p:sp>
    </p:spTree>
    <p:extLst>
      <p:ext uri="{BB962C8B-B14F-4D97-AF65-F5344CB8AC3E}">
        <p14:creationId xmlns:p14="http://schemas.microsoft.com/office/powerpoint/2010/main" val="63870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11</a:t>
            </a:fld>
            <a:endParaRPr lang="en-US"/>
          </a:p>
        </p:txBody>
      </p:sp>
    </p:spTree>
    <p:extLst>
      <p:ext uri="{BB962C8B-B14F-4D97-AF65-F5344CB8AC3E}">
        <p14:creationId xmlns:p14="http://schemas.microsoft.com/office/powerpoint/2010/main" val="241833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12</a:t>
            </a:fld>
            <a:endParaRPr lang="en-US"/>
          </a:p>
        </p:txBody>
      </p:sp>
    </p:spTree>
    <p:extLst>
      <p:ext uri="{BB962C8B-B14F-4D97-AF65-F5344CB8AC3E}">
        <p14:creationId xmlns:p14="http://schemas.microsoft.com/office/powerpoint/2010/main" val="188031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13</a:t>
            </a:fld>
            <a:endParaRPr lang="en-US"/>
          </a:p>
        </p:txBody>
      </p:sp>
    </p:spTree>
    <p:extLst>
      <p:ext uri="{BB962C8B-B14F-4D97-AF65-F5344CB8AC3E}">
        <p14:creationId xmlns:p14="http://schemas.microsoft.com/office/powerpoint/2010/main" val="257243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14</a:t>
            </a:fld>
            <a:endParaRPr lang="en-US"/>
          </a:p>
        </p:txBody>
      </p:sp>
    </p:spTree>
    <p:extLst>
      <p:ext uri="{BB962C8B-B14F-4D97-AF65-F5344CB8AC3E}">
        <p14:creationId xmlns:p14="http://schemas.microsoft.com/office/powerpoint/2010/main" val="162241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15</a:t>
            </a:fld>
            <a:endParaRPr lang="en-US"/>
          </a:p>
        </p:txBody>
      </p:sp>
    </p:spTree>
    <p:extLst>
      <p:ext uri="{BB962C8B-B14F-4D97-AF65-F5344CB8AC3E}">
        <p14:creationId xmlns:p14="http://schemas.microsoft.com/office/powerpoint/2010/main" val="243118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16</a:t>
            </a:fld>
            <a:endParaRPr lang="en-US"/>
          </a:p>
        </p:txBody>
      </p:sp>
    </p:spTree>
    <p:extLst>
      <p:ext uri="{BB962C8B-B14F-4D97-AF65-F5344CB8AC3E}">
        <p14:creationId xmlns:p14="http://schemas.microsoft.com/office/powerpoint/2010/main" val="2879319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17</a:t>
            </a:fld>
            <a:endParaRPr lang="en-US"/>
          </a:p>
        </p:txBody>
      </p:sp>
    </p:spTree>
    <p:extLst>
      <p:ext uri="{BB962C8B-B14F-4D97-AF65-F5344CB8AC3E}">
        <p14:creationId xmlns:p14="http://schemas.microsoft.com/office/powerpoint/2010/main" val="413843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18</a:t>
            </a:fld>
            <a:endParaRPr lang="en-US"/>
          </a:p>
        </p:txBody>
      </p:sp>
    </p:spTree>
    <p:extLst>
      <p:ext uri="{BB962C8B-B14F-4D97-AF65-F5344CB8AC3E}">
        <p14:creationId xmlns:p14="http://schemas.microsoft.com/office/powerpoint/2010/main" val="293298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19</a:t>
            </a:fld>
            <a:endParaRPr lang="en-US"/>
          </a:p>
        </p:txBody>
      </p:sp>
    </p:spTree>
    <p:extLst>
      <p:ext uri="{BB962C8B-B14F-4D97-AF65-F5344CB8AC3E}">
        <p14:creationId xmlns:p14="http://schemas.microsoft.com/office/powerpoint/2010/main" val="194904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a:t>
            </a:fld>
            <a:endParaRPr lang="en-US"/>
          </a:p>
        </p:txBody>
      </p:sp>
    </p:spTree>
    <p:extLst>
      <p:ext uri="{BB962C8B-B14F-4D97-AF65-F5344CB8AC3E}">
        <p14:creationId xmlns:p14="http://schemas.microsoft.com/office/powerpoint/2010/main" val="423456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20</a:t>
            </a:fld>
            <a:endParaRPr lang="en-US"/>
          </a:p>
        </p:txBody>
      </p:sp>
    </p:spTree>
    <p:extLst>
      <p:ext uri="{BB962C8B-B14F-4D97-AF65-F5344CB8AC3E}">
        <p14:creationId xmlns:p14="http://schemas.microsoft.com/office/powerpoint/2010/main" val="279355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21</a:t>
            </a:fld>
            <a:endParaRPr lang="en-US"/>
          </a:p>
        </p:txBody>
      </p:sp>
    </p:spTree>
    <p:extLst>
      <p:ext uri="{BB962C8B-B14F-4D97-AF65-F5344CB8AC3E}">
        <p14:creationId xmlns:p14="http://schemas.microsoft.com/office/powerpoint/2010/main" val="267839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22</a:t>
            </a:fld>
            <a:endParaRPr lang="en-US"/>
          </a:p>
        </p:txBody>
      </p:sp>
    </p:spTree>
    <p:extLst>
      <p:ext uri="{BB962C8B-B14F-4D97-AF65-F5344CB8AC3E}">
        <p14:creationId xmlns:p14="http://schemas.microsoft.com/office/powerpoint/2010/main" val="423073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23</a:t>
            </a:fld>
            <a:endParaRPr lang="en-US"/>
          </a:p>
        </p:txBody>
      </p:sp>
    </p:spTree>
    <p:extLst>
      <p:ext uri="{BB962C8B-B14F-4D97-AF65-F5344CB8AC3E}">
        <p14:creationId xmlns:p14="http://schemas.microsoft.com/office/powerpoint/2010/main" val="4050261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24</a:t>
            </a:fld>
            <a:endParaRPr lang="en-US"/>
          </a:p>
        </p:txBody>
      </p:sp>
    </p:spTree>
    <p:extLst>
      <p:ext uri="{BB962C8B-B14F-4D97-AF65-F5344CB8AC3E}">
        <p14:creationId xmlns:p14="http://schemas.microsoft.com/office/powerpoint/2010/main" val="306856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25</a:t>
            </a:fld>
            <a:endParaRPr lang="en-US"/>
          </a:p>
        </p:txBody>
      </p:sp>
    </p:spTree>
    <p:extLst>
      <p:ext uri="{BB962C8B-B14F-4D97-AF65-F5344CB8AC3E}">
        <p14:creationId xmlns:p14="http://schemas.microsoft.com/office/powerpoint/2010/main" val="174912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26</a:t>
            </a:fld>
            <a:endParaRPr lang="en-US"/>
          </a:p>
        </p:txBody>
      </p:sp>
    </p:spTree>
    <p:extLst>
      <p:ext uri="{BB962C8B-B14F-4D97-AF65-F5344CB8AC3E}">
        <p14:creationId xmlns:p14="http://schemas.microsoft.com/office/powerpoint/2010/main" val="135978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27</a:t>
            </a:fld>
            <a:endParaRPr lang="en-US"/>
          </a:p>
        </p:txBody>
      </p:sp>
    </p:spTree>
    <p:extLst>
      <p:ext uri="{BB962C8B-B14F-4D97-AF65-F5344CB8AC3E}">
        <p14:creationId xmlns:p14="http://schemas.microsoft.com/office/powerpoint/2010/main" val="2371539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28</a:t>
            </a:fld>
            <a:endParaRPr lang="en-US"/>
          </a:p>
        </p:txBody>
      </p:sp>
    </p:spTree>
    <p:extLst>
      <p:ext uri="{BB962C8B-B14F-4D97-AF65-F5344CB8AC3E}">
        <p14:creationId xmlns:p14="http://schemas.microsoft.com/office/powerpoint/2010/main" val="4089665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29</a:t>
            </a:fld>
            <a:endParaRPr lang="en-US"/>
          </a:p>
        </p:txBody>
      </p:sp>
    </p:spTree>
    <p:extLst>
      <p:ext uri="{BB962C8B-B14F-4D97-AF65-F5344CB8AC3E}">
        <p14:creationId xmlns:p14="http://schemas.microsoft.com/office/powerpoint/2010/main" val="105370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3</a:t>
            </a:fld>
            <a:endParaRPr lang="en-US"/>
          </a:p>
        </p:txBody>
      </p:sp>
    </p:spTree>
    <p:extLst>
      <p:ext uri="{BB962C8B-B14F-4D97-AF65-F5344CB8AC3E}">
        <p14:creationId xmlns:p14="http://schemas.microsoft.com/office/powerpoint/2010/main" val="276402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30</a:t>
            </a:fld>
            <a:endParaRPr lang="en-US"/>
          </a:p>
        </p:txBody>
      </p:sp>
    </p:spTree>
    <p:extLst>
      <p:ext uri="{BB962C8B-B14F-4D97-AF65-F5344CB8AC3E}">
        <p14:creationId xmlns:p14="http://schemas.microsoft.com/office/powerpoint/2010/main" val="126386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31</a:t>
            </a:fld>
            <a:endParaRPr lang="en-US"/>
          </a:p>
        </p:txBody>
      </p:sp>
    </p:spTree>
    <p:extLst>
      <p:ext uri="{BB962C8B-B14F-4D97-AF65-F5344CB8AC3E}">
        <p14:creationId xmlns:p14="http://schemas.microsoft.com/office/powerpoint/2010/main" val="1535370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32</a:t>
            </a:fld>
            <a:endParaRPr lang="en-US"/>
          </a:p>
        </p:txBody>
      </p:sp>
    </p:spTree>
    <p:extLst>
      <p:ext uri="{BB962C8B-B14F-4D97-AF65-F5344CB8AC3E}">
        <p14:creationId xmlns:p14="http://schemas.microsoft.com/office/powerpoint/2010/main" val="3823518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33</a:t>
            </a:fld>
            <a:endParaRPr lang="en-US"/>
          </a:p>
        </p:txBody>
      </p:sp>
    </p:spTree>
    <p:extLst>
      <p:ext uri="{BB962C8B-B14F-4D97-AF65-F5344CB8AC3E}">
        <p14:creationId xmlns:p14="http://schemas.microsoft.com/office/powerpoint/2010/main" val="379506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4</a:t>
            </a:fld>
            <a:endParaRPr lang="en-US"/>
          </a:p>
        </p:txBody>
      </p:sp>
    </p:spTree>
    <p:extLst>
      <p:ext uri="{BB962C8B-B14F-4D97-AF65-F5344CB8AC3E}">
        <p14:creationId xmlns:p14="http://schemas.microsoft.com/office/powerpoint/2010/main" val="368429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5</a:t>
            </a:fld>
            <a:endParaRPr lang="en-US"/>
          </a:p>
        </p:txBody>
      </p:sp>
    </p:spTree>
    <p:extLst>
      <p:ext uri="{BB962C8B-B14F-4D97-AF65-F5344CB8AC3E}">
        <p14:creationId xmlns:p14="http://schemas.microsoft.com/office/powerpoint/2010/main" val="418249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6</a:t>
            </a:fld>
            <a:endParaRPr lang="en-US"/>
          </a:p>
        </p:txBody>
      </p:sp>
    </p:spTree>
    <p:extLst>
      <p:ext uri="{BB962C8B-B14F-4D97-AF65-F5344CB8AC3E}">
        <p14:creationId xmlns:p14="http://schemas.microsoft.com/office/powerpoint/2010/main" val="130754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7</a:t>
            </a:fld>
            <a:endParaRPr lang="en-US"/>
          </a:p>
        </p:txBody>
      </p:sp>
    </p:spTree>
    <p:extLst>
      <p:ext uri="{BB962C8B-B14F-4D97-AF65-F5344CB8AC3E}">
        <p14:creationId xmlns:p14="http://schemas.microsoft.com/office/powerpoint/2010/main" val="379330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b="1"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8</a:t>
            </a:fld>
            <a:endParaRPr lang="en-US"/>
          </a:p>
        </p:txBody>
      </p:sp>
    </p:spTree>
    <p:extLst>
      <p:ext uri="{BB962C8B-B14F-4D97-AF65-F5344CB8AC3E}">
        <p14:creationId xmlns:p14="http://schemas.microsoft.com/office/powerpoint/2010/main" val="188282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4050F9-01CD-431E-BF67-69C02DBDCCC8}" type="slidenum">
              <a:rPr lang="en-US" smtClean="0"/>
              <a:pPr/>
              <a:t>9</a:t>
            </a:fld>
            <a:endParaRPr lang="en-US"/>
          </a:p>
        </p:txBody>
      </p:sp>
    </p:spTree>
    <p:extLst>
      <p:ext uri="{BB962C8B-B14F-4D97-AF65-F5344CB8AC3E}">
        <p14:creationId xmlns:p14="http://schemas.microsoft.com/office/powerpoint/2010/main" val="3295946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Volumes/Creatieserver/Klanten/PREVENT/1989001_Secura%20beurs/Creatie/6_PPT%20(1989009)/Beelden/PPT%20Low/Academy%20low.jpg"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Creatieserver/Klanten/PREVENT/1989001_Secura%20beurs/Creatie/6_PPT%20(1989009)/Beelden/PPT%20Low/Foundation%20low.jpg" TargetMode="Externa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Creatieserver/Klanten/PREVENT/1989001_Secura%20beurs/Creatie/6_PPT%20(1989009)/Beelden/PPT%20Low/Factory%20low.jpg"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6" name="Picture 15" descr="Beeld_Prevent_bannersize.jpg"/>
          <p:cNvPicPr>
            <a:picLocks noChangeAspect="1"/>
          </p:cNvPicPr>
          <p:nvPr userDrawn="1"/>
        </p:nvPicPr>
        <p:blipFill>
          <a:blip r:embed="rId2" cstate="print"/>
          <a:stretch>
            <a:fillRect/>
          </a:stretch>
        </p:blipFill>
        <p:spPr>
          <a:xfrm>
            <a:off x="0" y="1000125"/>
            <a:ext cx="9144000" cy="2248593"/>
          </a:xfrm>
          <a:prstGeom prst="rect">
            <a:avLst/>
          </a:prstGeom>
        </p:spPr>
      </p:pic>
      <p:sp>
        <p:nvSpPr>
          <p:cNvPr id="2" name="Titel 1"/>
          <p:cNvSpPr>
            <a:spLocks noGrp="1"/>
          </p:cNvSpPr>
          <p:nvPr>
            <p:ph type="ctrTitle" hasCustomPrompt="1"/>
          </p:nvPr>
        </p:nvSpPr>
        <p:spPr>
          <a:xfrm>
            <a:off x="1350328" y="3600450"/>
            <a:ext cx="5899786" cy="1385888"/>
          </a:xfrm>
          <a:noFill/>
        </p:spPr>
        <p:txBody>
          <a:bodyPr lIns="90000" anchor="b" anchorCtr="0"/>
          <a:lstStyle>
            <a:lvl1pPr>
              <a:defRPr sz="3600">
                <a:solidFill>
                  <a:schemeClr val="tx2"/>
                </a:solidFill>
              </a:defRPr>
            </a:lvl1pPr>
          </a:lstStyle>
          <a:p>
            <a:r>
              <a:rPr lang="en-US"/>
              <a:t>Type presentation title</a:t>
            </a:r>
            <a:endParaRPr lang="nl-NL"/>
          </a:p>
        </p:txBody>
      </p:sp>
      <p:sp>
        <p:nvSpPr>
          <p:cNvPr id="3" name="Subtitel 2"/>
          <p:cNvSpPr>
            <a:spLocks noGrp="1"/>
          </p:cNvSpPr>
          <p:nvPr>
            <p:ph type="subTitle" idx="1" hasCustomPrompt="1"/>
          </p:nvPr>
        </p:nvSpPr>
        <p:spPr>
          <a:xfrm>
            <a:off x="1350328" y="4979035"/>
            <a:ext cx="5899785" cy="878840"/>
          </a:xfrm>
        </p:spPr>
        <p:txBody>
          <a:bodyPr>
            <a:normAutofit/>
          </a:bodyPr>
          <a:lstStyle>
            <a:lvl1pPr marL="0" indent="0" algn="l">
              <a:buNone/>
              <a:defRPr sz="1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Type presentation subtitle</a:t>
            </a:r>
            <a:endParaRPr lang="nl-NL"/>
          </a:p>
        </p:txBody>
      </p:sp>
      <p:sp>
        <p:nvSpPr>
          <p:cNvPr id="5" name="Tijdelijke aanduiding voor voettekst 4"/>
          <p:cNvSpPr>
            <a:spLocks noGrp="1"/>
          </p:cNvSpPr>
          <p:nvPr>
            <p:ph type="ftr" sz="quarter" idx="11"/>
          </p:nvPr>
        </p:nvSpPr>
        <p:spPr>
          <a:xfrm>
            <a:off x="5850088" y="6313805"/>
            <a:ext cx="2955926" cy="365125"/>
          </a:xfrm>
        </p:spPr>
        <p:txBody>
          <a:bodyPr/>
          <a:lstStyle>
            <a:lvl1pPr algn="r">
              <a:defRPr sz="1200"/>
            </a:lvl1pPr>
          </a:lstStyle>
          <a:p>
            <a:r>
              <a:rPr lang="nl-NL"/>
              <a:t>Leuven – 29 March 2021</a:t>
            </a:r>
          </a:p>
        </p:txBody>
      </p:sp>
      <p:sp>
        <p:nvSpPr>
          <p:cNvPr id="13" name="Rectangle 12"/>
          <p:cNvSpPr/>
          <p:nvPr userDrawn="1"/>
        </p:nvSpPr>
        <p:spPr>
          <a:xfrm>
            <a:off x="0" y="3249613"/>
            <a:ext cx="3067050" cy="147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al 3"/>
          <p:cNvSpPr/>
          <p:nvPr userDrawn="1"/>
        </p:nvSpPr>
        <p:spPr>
          <a:xfrm>
            <a:off x="5630863" y="2730350"/>
            <a:ext cx="324000" cy="32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13"/>
          <p:cNvSpPr/>
          <p:nvPr userDrawn="1"/>
        </p:nvSpPr>
        <p:spPr>
          <a:xfrm>
            <a:off x="5630863" y="1311275"/>
            <a:ext cx="324000" cy="32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Picture 9" descr="Prevent.jpg"/>
          <p:cNvPicPr>
            <a:picLocks noChangeAspect="1"/>
          </p:cNvPicPr>
          <p:nvPr userDrawn="1"/>
        </p:nvPicPr>
        <p:blipFill>
          <a:blip r:embed="rId3"/>
          <a:stretch>
            <a:fillRect/>
          </a:stretch>
        </p:blipFill>
        <p:spPr>
          <a:xfrm>
            <a:off x="447675" y="6279321"/>
            <a:ext cx="1238596" cy="352088"/>
          </a:xfrm>
          <a:prstGeom prst="rect">
            <a:avLst/>
          </a:prstGeom>
        </p:spPr>
      </p:pic>
    </p:spTree>
    <p:extLst>
      <p:ext uri="{BB962C8B-B14F-4D97-AF65-F5344CB8AC3E}">
        <p14:creationId xmlns:p14="http://schemas.microsoft.com/office/powerpoint/2010/main" val="375742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4*#ppt_w"/>
                                          </p:val>
                                        </p:tav>
                                        <p:tav tm="100000">
                                          <p:val>
                                            <p:strVal val="#ppt_w"/>
                                          </p:val>
                                        </p:tav>
                                      </p:tavLst>
                                    </p:anim>
                                    <p:anim calcmode="lin" valueType="num">
                                      <p:cBhvr>
                                        <p:cTn id="14" dur="1000" fill="hold"/>
                                        <p:tgtEl>
                                          <p:spTgt spid="9"/>
                                        </p:tgtEl>
                                        <p:attrNameLst>
                                          <p:attrName>ppt_h</p:attrName>
                                        </p:attrNameLst>
                                      </p:cBhvr>
                                      <p:tavLst>
                                        <p:tav tm="0">
                                          <p:val>
                                            <p:strVal val="4*#ppt_h"/>
                                          </p:val>
                                        </p:tav>
                                        <p:tav tm="100000">
                                          <p:val>
                                            <p:strVal val="#ppt_h"/>
                                          </p:val>
                                        </p:tav>
                                      </p:tavLst>
                                    </p:anim>
                                  </p:childTnLst>
                                </p:cTn>
                              </p:par>
                              <p:par>
                                <p:cTn id="15" presetID="23" presetClass="entr" presetSubtype="32"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4*#ppt_w"/>
                                          </p:val>
                                        </p:tav>
                                        <p:tav tm="100000">
                                          <p:val>
                                            <p:strVal val="#ppt_w"/>
                                          </p:val>
                                        </p:tav>
                                      </p:tavLst>
                                    </p:anim>
                                    <p:anim calcmode="lin" valueType="num">
                                      <p:cBhvr>
                                        <p:cTn id="1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_image_2">
    <p:spTree>
      <p:nvGrpSpPr>
        <p:cNvPr id="1" name=""/>
        <p:cNvGrpSpPr/>
        <p:nvPr/>
      </p:nvGrpSpPr>
      <p:grpSpPr>
        <a:xfrm>
          <a:off x="0" y="0"/>
          <a:ext cx="0" cy="0"/>
          <a:chOff x="0" y="0"/>
          <a:chExt cx="0" cy="0"/>
        </a:xfrm>
      </p:grpSpPr>
      <p:pic>
        <p:nvPicPr>
          <p:cNvPr id="9" name="Afbeelding 1" descr="shutterstock_126914363_PPT.jpg"/>
          <p:cNvPicPr>
            <a:picLocks noChangeAspect="1"/>
          </p:cNvPicPr>
          <p:nvPr userDrawn="1"/>
        </p:nvPicPr>
        <p:blipFill>
          <a:blip r:embed="rId2" r:link="rId3" cstate="print"/>
          <a:stretch>
            <a:fillRect/>
          </a:stretch>
        </p:blipFill>
        <p:spPr>
          <a:xfrm>
            <a:off x="-25904" y="977"/>
            <a:ext cx="9185991" cy="6876000"/>
          </a:xfrm>
          <a:prstGeom prst="rect">
            <a:avLst/>
          </a:prstGeom>
        </p:spPr>
      </p:pic>
      <p:sp>
        <p:nvSpPr>
          <p:cNvPr id="2" name="Titel 1"/>
          <p:cNvSpPr>
            <a:spLocks noGrp="1"/>
          </p:cNvSpPr>
          <p:nvPr>
            <p:ph type="title" hasCustomPrompt="1"/>
          </p:nvPr>
        </p:nvSpPr>
        <p:spPr>
          <a:xfrm>
            <a:off x="1494154" y="2328386"/>
            <a:ext cx="7151371" cy="3584734"/>
          </a:xfrm>
        </p:spPr>
        <p:txBody>
          <a:bodyPr anchor="t"/>
          <a:lstStyle>
            <a:lvl1pPr algn="l">
              <a:defRPr sz="5000" b="1" cap="none" baseline="0">
                <a:solidFill>
                  <a:schemeClr val="bg1"/>
                </a:solidFill>
                <a:effectLst>
                  <a:outerShdw blurRad="50800" dist="38100" dir="5400000" algn="t" rotWithShape="0">
                    <a:prstClr val="black">
                      <a:alpha val="40000"/>
                    </a:prstClr>
                  </a:outerShdw>
                </a:effectLst>
              </a:defRPr>
            </a:lvl1pPr>
          </a:lstStyle>
          <a:p>
            <a:r>
              <a:rPr lang="nl-BE"/>
              <a:t>Type quote</a:t>
            </a:r>
            <a:endParaRPr lang="nl-NL"/>
          </a:p>
        </p:txBody>
      </p:sp>
      <p:grpSp>
        <p:nvGrpSpPr>
          <p:cNvPr id="3" name="Group 12"/>
          <p:cNvGrpSpPr/>
          <p:nvPr userDrawn="1"/>
        </p:nvGrpSpPr>
        <p:grpSpPr>
          <a:xfrm>
            <a:off x="508953" y="971550"/>
            <a:ext cx="1188000" cy="1188000"/>
            <a:chOff x="489268" y="944880"/>
            <a:chExt cx="1188000" cy="1188000"/>
          </a:xfrm>
        </p:grpSpPr>
        <p:sp>
          <p:nvSpPr>
            <p:cNvPr id="11" name="Oval 10"/>
            <p:cNvSpPr/>
            <p:nvPr userDrawn="1"/>
          </p:nvSpPr>
          <p:spPr>
            <a:xfrm>
              <a:off x="489268" y="944880"/>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3"/>
            <p:cNvPicPr>
              <a:picLocks noChangeAspect="1"/>
            </p:cNvPicPr>
            <p:nvPr userDrawn="1"/>
          </p:nvPicPr>
          <p:blipFill>
            <a:blip r:embed="rId4" cstate="print"/>
            <a:stretch>
              <a:fillRect/>
            </a:stretch>
          </p:blipFill>
          <p:spPr>
            <a:xfrm>
              <a:off x="659543" y="1236219"/>
              <a:ext cx="847450" cy="605322"/>
            </a:xfrm>
            <a:prstGeom prst="rect">
              <a:avLst/>
            </a:prstGeom>
          </p:spPr>
        </p:pic>
      </p:grpSp>
    </p:spTree>
    <p:extLst>
      <p:ext uri="{BB962C8B-B14F-4D97-AF65-F5344CB8AC3E}">
        <p14:creationId xmlns:p14="http://schemas.microsoft.com/office/powerpoint/2010/main" val="40920342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_image_3">
    <p:spTree>
      <p:nvGrpSpPr>
        <p:cNvPr id="1" name=""/>
        <p:cNvGrpSpPr/>
        <p:nvPr/>
      </p:nvGrpSpPr>
      <p:grpSpPr>
        <a:xfrm>
          <a:off x="0" y="0"/>
          <a:ext cx="0" cy="0"/>
          <a:chOff x="0" y="0"/>
          <a:chExt cx="0" cy="0"/>
        </a:xfrm>
      </p:grpSpPr>
      <p:pic>
        <p:nvPicPr>
          <p:cNvPr id="8" name="Afbeelding 1" descr="shutterstock_126914363_PPT.jpg"/>
          <p:cNvPicPr>
            <a:picLocks noChangeAspect="1"/>
          </p:cNvPicPr>
          <p:nvPr userDrawn="1"/>
        </p:nvPicPr>
        <p:blipFill>
          <a:blip r:embed="rId2" r:link="rId3" cstate="print"/>
          <a:stretch>
            <a:fillRect/>
          </a:stretch>
        </p:blipFill>
        <p:spPr>
          <a:xfrm>
            <a:off x="-19052" y="-5171"/>
            <a:ext cx="9200434" cy="6876000"/>
          </a:xfrm>
          <a:prstGeom prst="rect">
            <a:avLst/>
          </a:prstGeom>
        </p:spPr>
      </p:pic>
      <p:sp>
        <p:nvSpPr>
          <p:cNvPr id="2" name="Titel 1"/>
          <p:cNvSpPr>
            <a:spLocks noGrp="1"/>
          </p:cNvSpPr>
          <p:nvPr>
            <p:ph type="title" hasCustomPrompt="1"/>
          </p:nvPr>
        </p:nvSpPr>
        <p:spPr>
          <a:xfrm>
            <a:off x="1494154" y="2328386"/>
            <a:ext cx="7151371" cy="3584734"/>
          </a:xfrm>
          <a:noFill/>
        </p:spPr>
        <p:txBody>
          <a:bodyPr anchor="t"/>
          <a:lstStyle>
            <a:lvl1pPr algn="l">
              <a:defRPr sz="5000" b="1" cap="none" baseline="0">
                <a:solidFill>
                  <a:schemeClr val="bg1"/>
                </a:solidFill>
                <a:effectLst>
                  <a:outerShdw blurRad="50800" dist="38100" dir="5400000" algn="t" rotWithShape="0">
                    <a:prstClr val="black">
                      <a:alpha val="40000"/>
                    </a:prstClr>
                  </a:outerShdw>
                </a:effectLst>
              </a:defRPr>
            </a:lvl1pPr>
          </a:lstStyle>
          <a:p>
            <a:r>
              <a:rPr lang="nl-BE"/>
              <a:t>Type quote</a:t>
            </a:r>
            <a:endParaRPr lang="nl-NL"/>
          </a:p>
        </p:txBody>
      </p:sp>
      <p:grpSp>
        <p:nvGrpSpPr>
          <p:cNvPr id="3" name="Group 12"/>
          <p:cNvGrpSpPr/>
          <p:nvPr userDrawn="1"/>
        </p:nvGrpSpPr>
        <p:grpSpPr>
          <a:xfrm>
            <a:off x="508953" y="971550"/>
            <a:ext cx="1188000" cy="1188000"/>
            <a:chOff x="489268" y="944880"/>
            <a:chExt cx="1188000" cy="1188000"/>
          </a:xfrm>
        </p:grpSpPr>
        <p:sp>
          <p:nvSpPr>
            <p:cNvPr id="11" name="Oval 10"/>
            <p:cNvSpPr/>
            <p:nvPr userDrawn="1"/>
          </p:nvSpPr>
          <p:spPr>
            <a:xfrm>
              <a:off x="489268" y="944880"/>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3"/>
            <p:cNvPicPr>
              <a:picLocks noChangeAspect="1"/>
            </p:cNvPicPr>
            <p:nvPr userDrawn="1"/>
          </p:nvPicPr>
          <p:blipFill>
            <a:blip r:embed="rId4" cstate="print"/>
            <a:stretch>
              <a:fillRect/>
            </a:stretch>
          </p:blipFill>
          <p:spPr>
            <a:xfrm>
              <a:off x="659543" y="1236219"/>
              <a:ext cx="847450" cy="605322"/>
            </a:xfrm>
            <a:prstGeom prst="rect">
              <a:avLst/>
            </a:prstGeom>
          </p:spPr>
        </p:pic>
      </p:grpSp>
    </p:spTree>
    <p:extLst>
      <p:ext uri="{BB962C8B-B14F-4D97-AF65-F5344CB8AC3E}">
        <p14:creationId xmlns:p14="http://schemas.microsoft.com/office/powerpoint/2010/main" val="40920342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p:txBody>
          <a:bodyPr/>
          <a:lstStyle/>
          <a:p>
            <a:r>
              <a:rPr lang="nl-NL"/>
              <a:t>Leuven – 29 March 2021</a:t>
            </a:r>
          </a:p>
        </p:txBody>
      </p:sp>
      <p:sp>
        <p:nvSpPr>
          <p:cNvPr id="5" name="Tijdelijke aanduiding voor dianummer 4"/>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263525875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Leuven – 29 March 2021</a:t>
            </a:r>
          </a:p>
        </p:txBody>
      </p:sp>
      <p:sp>
        <p:nvSpPr>
          <p:cNvPr id="4" name="Tijdelijke aanduiding voor dianummer 3"/>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19718846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buSzPct val="80000"/>
              <a:defRPr/>
            </a:lvl1pPr>
            <a:lvl2pPr>
              <a:defRPr/>
            </a:lvl2pPr>
            <a:lvl3pPr>
              <a:defRPr/>
            </a:lvl3pPr>
          </a:lstStyle>
          <a:p>
            <a:pPr lvl="0"/>
            <a:r>
              <a:rPr lang="nl-BE"/>
              <a:t>Click to add text</a:t>
            </a:r>
          </a:p>
          <a:p>
            <a:pPr lvl="1"/>
            <a:r>
              <a:rPr lang="nl-BE"/>
              <a:t>Second level</a:t>
            </a:r>
          </a:p>
          <a:p>
            <a:pPr lvl="2"/>
            <a:r>
              <a:rPr lang="nl-BE"/>
              <a:t>Third level</a:t>
            </a:r>
          </a:p>
        </p:txBody>
      </p:sp>
      <p:sp>
        <p:nvSpPr>
          <p:cNvPr id="5" name="Tijdelijke aanduiding voor voettekst 4"/>
          <p:cNvSpPr>
            <a:spLocks noGrp="1"/>
          </p:cNvSpPr>
          <p:nvPr>
            <p:ph type="ftr" sz="quarter" idx="11"/>
          </p:nvPr>
        </p:nvSpPr>
        <p:spPr/>
        <p:txBody>
          <a:bodyPr/>
          <a:lstStyle/>
          <a:p>
            <a:r>
              <a:rPr lang="nl-NL" dirty="0"/>
              <a:t>Leuven – 29 </a:t>
            </a:r>
            <a:r>
              <a:rPr lang="nl-NL" dirty="0" err="1"/>
              <a:t>March</a:t>
            </a:r>
            <a:r>
              <a:rPr lang="nl-NL" dirty="0"/>
              <a:t> 2021</a:t>
            </a:r>
          </a:p>
        </p:txBody>
      </p:sp>
      <p:sp>
        <p:nvSpPr>
          <p:cNvPr id="6" name="Tijdelijke aanduiding voor dianummer 5"/>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39102416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no bull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marL="0" indent="0">
              <a:spcBef>
                <a:spcPts val="1200"/>
              </a:spcBef>
              <a:buSzPct val="80000"/>
              <a:buFontTx/>
              <a:buNone/>
              <a:defRPr/>
            </a:lvl1pPr>
            <a:lvl2pPr marL="182563" indent="-182563">
              <a:buClr>
                <a:schemeClr val="accent1"/>
              </a:buClr>
              <a:defRPr/>
            </a:lvl2pPr>
            <a:lvl3pPr marL="447675" indent="-184150">
              <a:defRPr/>
            </a:lvl3pPr>
          </a:lstStyle>
          <a:p>
            <a:pPr lvl="0"/>
            <a:r>
              <a:rPr lang="nl-BE"/>
              <a:t>Click to add text</a:t>
            </a:r>
          </a:p>
          <a:p>
            <a:pPr lvl="1"/>
            <a:r>
              <a:rPr lang="nl-BE"/>
              <a:t>Second level</a:t>
            </a:r>
          </a:p>
          <a:p>
            <a:pPr lvl="2"/>
            <a:r>
              <a:rPr lang="nl-BE"/>
              <a:t>Third level</a:t>
            </a:r>
          </a:p>
        </p:txBody>
      </p:sp>
      <p:sp>
        <p:nvSpPr>
          <p:cNvPr id="5" name="Tijdelijke aanduiding voor voettekst 4"/>
          <p:cNvSpPr>
            <a:spLocks noGrp="1"/>
          </p:cNvSpPr>
          <p:nvPr>
            <p:ph type="ftr" sz="quarter" idx="11"/>
          </p:nvPr>
        </p:nvSpPr>
        <p:spPr/>
        <p:txBody>
          <a:bodyPr/>
          <a:lstStyle/>
          <a:p>
            <a:r>
              <a:rPr lang="nl-NL"/>
              <a:t>Leuven – 29 March 2021</a:t>
            </a:r>
          </a:p>
        </p:txBody>
      </p:sp>
      <p:sp>
        <p:nvSpPr>
          <p:cNvPr id="6" name="Tijdelijke aanduiding voor dianummer 5"/>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391024160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793" y="472757"/>
            <a:ext cx="6369367" cy="2758123"/>
          </a:xfrm>
        </p:spPr>
        <p:txBody>
          <a:bodyPr anchor="t"/>
          <a:lstStyle>
            <a:lvl1pPr algn="l">
              <a:defRPr sz="3200" b="1" cap="none" baseline="0">
                <a:solidFill>
                  <a:schemeClr val="bg1"/>
                </a:solidFill>
              </a:defRPr>
            </a:lvl1pPr>
          </a:lstStyle>
          <a:p>
            <a:r>
              <a:rPr lang="nl-BE"/>
              <a:t>Type section title</a:t>
            </a:r>
            <a:endParaRPr lang="nl-NL"/>
          </a:p>
        </p:txBody>
      </p:sp>
      <p:sp>
        <p:nvSpPr>
          <p:cNvPr id="3" name="Tijdelijke aanduiding voor tekst 2"/>
          <p:cNvSpPr>
            <a:spLocks noGrp="1"/>
          </p:cNvSpPr>
          <p:nvPr>
            <p:ph type="body" idx="1"/>
          </p:nvPr>
        </p:nvSpPr>
        <p:spPr>
          <a:xfrm>
            <a:off x="498793" y="3924777"/>
            <a:ext cx="6369367" cy="1303972"/>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grpSp>
        <p:nvGrpSpPr>
          <p:cNvPr id="7" name="Groeperen 10"/>
          <p:cNvGrpSpPr/>
          <p:nvPr userDrawn="1"/>
        </p:nvGrpSpPr>
        <p:grpSpPr>
          <a:xfrm>
            <a:off x="7466207" y="1411443"/>
            <a:ext cx="952124" cy="4394903"/>
            <a:chOff x="1817241" y="1444553"/>
            <a:chExt cx="371434" cy="1714500"/>
          </a:xfrm>
          <a:solidFill>
            <a:schemeClr val="accent1"/>
          </a:solidFill>
        </p:grpSpPr>
        <p:sp>
          <p:nvSpPr>
            <p:cNvPr id="8" name="Ovaal 13"/>
            <p:cNvSpPr/>
            <p:nvPr/>
          </p:nvSpPr>
          <p:spPr>
            <a:xfrm>
              <a:off x="1817241" y="1444553"/>
              <a:ext cx="371434" cy="37143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14"/>
            <p:cNvSpPr/>
            <p:nvPr/>
          </p:nvSpPr>
          <p:spPr>
            <a:xfrm>
              <a:off x="1817241" y="2787619"/>
              <a:ext cx="371434" cy="37143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0920342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_with numb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793" y="2087880"/>
            <a:ext cx="6369367" cy="3124200"/>
          </a:xfrm>
        </p:spPr>
        <p:txBody>
          <a:bodyPr anchor="t"/>
          <a:lstStyle>
            <a:lvl1pPr algn="l">
              <a:defRPr sz="3200" b="1" cap="none" baseline="0">
                <a:solidFill>
                  <a:schemeClr val="bg1"/>
                </a:solidFill>
              </a:defRPr>
            </a:lvl1pPr>
          </a:lstStyle>
          <a:p>
            <a:r>
              <a:rPr lang="nl-BE"/>
              <a:t>Type section title</a:t>
            </a:r>
            <a:endParaRPr lang="nl-NL"/>
          </a:p>
        </p:txBody>
      </p:sp>
      <p:sp>
        <p:nvSpPr>
          <p:cNvPr id="3" name="Tijdelijke aanduiding voor tekst 2"/>
          <p:cNvSpPr>
            <a:spLocks noGrp="1"/>
          </p:cNvSpPr>
          <p:nvPr>
            <p:ph type="body" idx="1"/>
          </p:nvPr>
        </p:nvSpPr>
        <p:spPr>
          <a:xfrm>
            <a:off x="498793" y="5510371"/>
            <a:ext cx="6369367" cy="412909"/>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11" name="Text Placeholder 10"/>
          <p:cNvSpPr>
            <a:spLocks noGrp="1"/>
          </p:cNvSpPr>
          <p:nvPr>
            <p:ph type="body" sz="quarter" idx="12" hasCustomPrompt="1"/>
          </p:nvPr>
        </p:nvSpPr>
        <p:spPr>
          <a:xfrm>
            <a:off x="498475" y="604838"/>
            <a:ext cx="1188000" cy="1188000"/>
          </a:xfrm>
          <a:prstGeom prst="ellipse">
            <a:avLst/>
          </a:prstGeom>
          <a:solidFill>
            <a:schemeClr val="bg1"/>
          </a:solidFill>
        </p:spPr>
        <p:txBody>
          <a:bodyPr anchor="ctr" anchorCtr="0">
            <a:noAutofit/>
          </a:bodyPr>
          <a:lstStyle>
            <a:lvl1pPr marL="0" indent="0" algn="ctr">
              <a:buFontTx/>
              <a:buNone/>
              <a:defRPr sz="6600" b="0">
                <a:solidFill>
                  <a:schemeClr val="accent1"/>
                </a:solidFill>
              </a:defRPr>
            </a:lvl1pPr>
            <a:lvl2pPr algn="ctr">
              <a:buFontTx/>
              <a:buNone/>
              <a:defRPr/>
            </a:lvl2pPr>
            <a:lvl3pPr algn="ctr">
              <a:buFontTx/>
              <a:buNone/>
              <a:defRPr/>
            </a:lvl3pPr>
            <a:lvl4pPr algn="ctr">
              <a:buFontTx/>
              <a:buNone/>
              <a:defRPr/>
            </a:lvl4pPr>
            <a:lvl5pPr algn="ctr">
              <a:buFontTx/>
              <a:buNone/>
              <a:defRPr/>
            </a:lvl5pPr>
          </a:lstStyle>
          <a:p>
            <a:pPr lvl="0"/>
            <a:r>
              <a:rPr lang="en-US"/>
              <a:t>#</a:t>
            </a:r>
          </a:p>
        </p:txBody>
      </p:sp>
    </p:spTree>
    <p:extLst>
      <p:ext uri="{BB962C8B-B14F-4D97-AF65-F5344CB8AC3E}">
        <p14:creationId xmlns:p14="http://schemas.microsoft.com/office/powerpoint/2010/main" val="409203421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hasCustomPrompt="1"/>
          </p:nvPr>
        </p:nvSpPr>
        <p:spPr>
          <a:xfrm>
            <a:off x="975042" y="1753235"/>
            <a:ext cx="3672000" cy="4392000"/>
          </a:xfrm>
        </p:spPr>
        <p:txBody>
          <a:bodyPr>
            <a:normAutofit/>
          </a:bodyPr>
          <a:lstStyle>
            <a:lvl1pPr>
              <a:defRPr sz="2200"/>
            </a:lvl1pPr>
            <a:lvl2pPr>
              <a:defRPr sz="1800"/>
            </a:lvl2pPr>
            <a:lvl3pPr>
              <a:defRPr sz="1800"/>
            </a:lvl3pPr>
            <a:lvl4pPr>
              <a:defRPr sz="1200"/>
            </a:lvl4pPr>
            <a:lvl5pPr>
              <a:defRPr sz="1200"/>
            </a:lvl5pPr>
            <a:lvl6pPr>
              <a:defRPr sz="1800"/>
            </a:lvl6pPr>
            <a:lvl7pPr>
              <a:defRPr sz="1800"/>
            </a:lvl7pPr>
            <a:lvl8pPr>
              <a:defRPr sz="1800"/>
            </a:lvl8pPr>
            <a:lvl9pPr>
              <a:defRPr sz="1800"/>
            </a:lvl9pPr>
          </a:lstStyle>
          <a:p>
            <a:pPr lvl="0"/>
            <a:r>
              <a:rPr lang="nl-BE"/>
              <a:t>Click to add text</a:t>
            </a:r>
          </a:p>
          <a:p>
            <a:pPr lvl="1"/>
            <a:r>
              <a:rPr lang="nl-BE"/>
              <a:t>Second level</a:t>
            </a:r>
          </a:p>
          <a:p>
            <a:pPr lvl="2"/>
            <a:r>
              <a:rPr lang="nl-BE"/>
              <a:t>Third level</a:t>
            </a:r>
          </a:p>
        </p:txBody>
      </p:sp>
      <p:sp>
        <p:nvSpPr>
          <p:cNvPr id="4" name="Tijdelijke aanduiding voor inhoud 3"/>
          <p:cNvSpPr>
            <a:spLocks noGrp="1"/>
          </p:cNvSpPr>
          <p:nvPr>
            <p:ph sz="half" idx="2" hasCustomPrompt="1"/>
          </p:nvPr>
        </p:nvSpPr>
        <p:spPr>
          <a:xfrm>
            <a:off x="4953205" y="1753235"/>
            <a:ext cx="3672000" cy="4392000"/>
          </a:xfrm>
        </p:spPr>
        <p:txBody>
          <a:bodyPr>
            <a:normAutofit/>
          </a:bodyPr>
          <a:lstStyle>
            <a:lvl1pPr>
              <a:defRPr sz="2200"/>
            </a:lvl1pPr>
            <a:lvl2pPr>
              <a:defRPr sz="1800"/>
            </a:lvl2pPr>
            <a:lvl3pPr>
              <a:defRPr sz="1800"/>
            </a:lvl3pPr>
            <a:lvl4pPr>
              <a:defRPr sz="1200"/>
            </a:lvl4pPr>
            <a:lvl5pPr>
              <a:defRPr sz="1200"/>
            </a:lvl5pPr>
            <a:lvl6pPr>
              <a:defRPr sz="1800"/>
            </a:lvl6pPr>
            <a:lvl7pPr>
              <a:defRPr sz="1800"/>
            </a:lvl7pPr>
            <a:lvl8pPr>
              <a:defRPr sz="1800"/>
            </a:lvl8pPr>
            <a:lvl9pPr>
              <a:defRPr sz="1800"/>
            </a:lvl9pPr>
          </a:lstStyle>
          <a:p>
            <a:pPr lvl="0"/>
            <a:r>
              <a:rPr lang="nl-BE"/>
              <a:t>Click to add text</a:t>
            </a:r>
          </a:p>
          <a:p>
            <a:pPr lvl="1"/>
            <a:r>
              <a:rPr lang="nl-BE"/>
              <a:t>Second level</a:t>
            </a:r>
          </a:p>
          <a:p>
            <a:pPr lvl="2"/>
            <a:r>
              <a:rPr lang="nl-BE"/>
              <a:t>Third level</a:t>
            </a:r>
          </a:p>
        </p:txBody>
      </p:sp>
      <p:sp>
        <p:nvSpPr>
          <p:cNvPr id="6" name="Tijdelijke aanduiding voor voettekst 5"/>
          <p:cNvSpPr>
            <a:spLocks noGrp="1"/>
          </p:cNvSpPr>
          <p:nvPr>
            <p:ph type="ftr" sz="quarter" idx="11"/>
          </p:nvPr>
        </p:nvSpPr>
        <p:spPr/>
        <p:txBody>
          <a:bodyPr/>
          <a:lstStyle/>
          <a:p>
            <a:r>
              <a:rPr lang="nl-NL"/>
              <a:t>Leuven – 29 March 2021</a:t>
            </a:r>
          </a:p>
        </p:txBody>
      </p:sp>
      <p:sp>
        <p:nvSpPr>
          <p:cNvPr id="7" name="Tijdelijke aanduiding voor dianummer 6"/>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16898572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_bull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hasCustomPrompt="1"/>
          </p:nvPr>
        </p:nvSpPr>
        <p:spPr>
          <a:xfrm>
            <a:off x="975042" y="1753235"/>
            <a:ext cx="3672000" cy="4392000"/>
          </a:xfrm>
        </p:spPr>
        <p:txBody>
          <a:bodyPr>
            <a:normAutofit/>
          </a:bodyPr>
          <a:lstStyle>
            <a:lvl1pPr marL="0" indent="0">
              <a:buFontTx/>
              <a:buNone/>
              <a:defRPr sz="2200"/>
            </a:lvl1pPr>
            <a:lvl2pPr marL="182563" indent="-182563">
              <a:buClr>
                <a:schemeClr val="accent1"/>
              </a:buClr>
              <a:defRPr sz="1800"/>
            </a:lvl2pPr>
            <a:lvl3pPr marL="447675" indent="-184150">
              <a:defRPr sz="1800"/>
            </a:lvl3pPr>
            <a:lvl4pPr>
              <a:defRPr sz="1200"/>
            </a:lvl4pPr>
            <a:lvl5pPr>
              <a:defRPr sz="1200"/>
            </a:lvl5pPr>
            <a:lvl6pPr>
              <a:defRPr sz="1800"/>
            </a:lvl6pPr>
            <a:lvl7pPr>
              <a:defRPr sz="1800"/>
            </a:lvl7pPr>
            <a:lvl8pPr>
              <a:defRPr sz="1800"/>
            </a:lvl8pPr>
            <a:lvl9pPr>
              <a:defRPr sz="1800"/>
            </a:lvl9pPr>
          </a:lstStyle>
          <a:p>
            <a:pPr lvl="0"/>
            <a:r>
              <a:rPr lang="nl-BE"/>
              <a:t>Click to add text</a:t>
            </a:r>
          </a:p>
          <a:p>
            <a:pPr lvl="1"/>
            <a:r>
              <a:rPr lang="nl-BE"/>
              <a:t>Second level</a:t>
            </a:r>
          </a:p>
          <a:p>
            <a:pPr lvl="2"/>
            <a:r>
              <a:rPr lang="nl-BE"/>
              <a:t>Third level</a:t>
            </a:r>
          </a:p>
        </p:txBody>
      </p:sp>
      <p:sp>
        <p:nvSpPr>
          <p:cNvPr id="4" name="Tijdelijke aanduiding voor inhoud 3"/>
          <p:cNvSpPr>
            <a:spLocks noGrp="1"/>
          </p:cNvSpPr>
          <p:nvPr>
            <p:ph sz="half" idx="2" hasCustomPrompt="1"/>
          </p:nvPr>
        </p:nvSpPr>
        <p:spPr>
          <a:xfrm>
            <a:off x="4953205" y="1753235"/>
            <a:ext cx="3672000" cy="4392000"/>
          </a:xfrm>
        </p:spPr>
        <p:txBody>
          <a:bodyPr>
            <a:normAutofit/>
          </a:bodyPr>
          <a:lstStyle>
            <a:lvl1pPr marL="0" indent="0">
              <a:buFontTx/>
              <a:buNone/>
              <a:defRPr sz="2200"/>
            </a:lvl1pPr>
            <a:lvl2pPr marL="182563" indent="-182563">
              <a:buClr>
                <a:schemeClr val="accent1"/>
              </a:buClr>
              <a:defRPr sz="1800"/>
            </a:lvl2pPr>
            <a:lvl3pPr marL="447675" indent="-184150">
              <a:defRPr sz="1800"/>
            </a:lvl3pPr>
            <a:lvl4pPr>
              <a:defRPr sz="1200"/>
            </a:lvl4pPr>
            <a:lvl5pPr>
              <a:defRPr sz="1200"/>
            </a:lvl5pPr>
            <a:lvl6pPr>
              <a:defRPr sz="1800"/>
            </a:lvl6pPr>
            <a:lvl7pPr>
              <a:defRPr sz="1800"/>
            </a:lvl7pPr>
            <a:lvl8pPr>
              <a:defRPr sz="1800"/>
            </a:lvl8pPr>
            <a:lvl9pPr>
              <a:defRPr sz="1800"/>
            </a:lvl9pPr>
          </a:lstStyle>
          <a:p>
            <a:pPr lvl="0"/>
            <a:r>
              <a:rPr lang="nl-BE"/>
              <a:t>Click to add text</a:t>
            </a:r>
          </a:p>
          <a:p>
            <a:pPr lvl="1"/>
            <a:r>
              <a:rPr lang="nl-BE"/>
              <a:t>Second level</a:t>
            </a:r>
          </a:p>
          <a:p>
            <a:pPr lvl="2"/>
            <a:r>
              <a:rPr lang="nl-BE"/>
              <a:t>Third level</a:t>
            </a:r>
          </a:p>
        </p:txBody>
      </p:sp>
      <p:sp>
        <p:nvSpPr>
          <p:cNvPr id="6" name="Tijdelijke aanduiding voor voettekst 5"/>
          <p:cNvSpPr>
            <a:spLocks noGrp="1"/>
          </p:cNvSpPr>
          <p:nvPr>
            <p:ph type="ftr" sz="quarter" idx="11"/>
          </p:nvPr>
        </p:nvSpPr>
        <p:spPr/>
        <p:txBody>
          <a:bodyPr/>
          <a:lstStyle/>
          <a:p>
            <a:r>
              <a:rPr lang="nl-NL"/>
              <a:t>Leuven – 29 March 2021</a:t>
            </a:r>
          </a:p>
        </p:txBody>
      </p:sp>
      <p:sp>
        <p:nvSpPr>
          <p:cNvPr id="7" name="Tijdelijke aanduiding voor dianummer 6"/>
          <p:cNvSpPr>
            <a:spLocks noGrp="1"/>
          </p:cNvSpPr>
          <p:nvPr>
            <p:ph type="sldNum" sz="quarter" idx="12"/>
          </p:nvPr>
        </p:nvSpPr>
        <p:spPr/>
        <p:txBody>
          <a:bodyPr/>
          <a:lstStyle/>
          <a:p>
            <a:fld id="{2491902F-DE0A-3241-814F-83F17086C1B8}" type="slidenum">
              <a:rPr lang="nl-NL" smtClean="0"/>
              <a:pPr/>
              <a:t>‹nr.›</a:t>
            </a:fld>
            <a:endParaRPr lang="nl-NL"/>
          </a:p>
        </p:txBody>
      </p:sp>
    </p:spTree>
    <p:extLst>
      <p:ext uri="{BB962C8B-B14F-4D97-AF65-F5344CB8AC3E}">
        <p14:creationId xmlns:p14="http://schemas.microsoft.com/office/powerpoint/2010/main" val="168985723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94154" y="2328386"/>
            <a:ext cx="4815205" cy="3584734"/>
          </a:xfrm>
        </p:spPr>
        <p:txBody>
          <a:bodyPr anchor="t"/>
          <a:lstStyle>
            <a:lvl1pPr algn="l">
              <a:defRPr sz="3200" b="1" cap="none" baseline="0">
                <a:solidFill>
                  <a:schemeClr val="bg1"/>
                </a:solidFill>
              </a:defRPr>
            </a:lvl1pPr>
          </a:lstStyle>
          <a:p>
            <a:r>
              <a:rPr lang="nl-BE"/>
              <a:t>Type quote</a:t>
            </a:r>
            <a:endParaRPr lang="nl-NL"/>
          </a:p>
        </p:txBody>
      </p:sp>
      <p:grpSp>
        <p:nvGrpSpPr>
          <p:cNvPr id="13" name="Group 12"/>
          <p:cNvGrpSpPr/>
          <p:nvPr userDrawn="1"/>
        </p:nvGrpSpPr>
        <p:grpSpPr>
          <a:xfrm>
            <a:off x="508953" y="971550"/>
            <a:ext cx="1188000" cy="1188000"/>
            <a:chOff x="489268" y="944880"/>
            <a:chExt cx="1188000" cy="1188000"/>
          </a:xfrm>
        </p:grpSpPr>
        <p:sp>
          <p:nvSpPr>
            <p:cNvPr id="11" name="Oval 10"/>
            <p:cNvSpPr/>
            <p:nvPr userDrawn="1"/>
          </p:nvSpPr>
          <p:spPr>
            <a:xfrm>
              <a:off x="489268" y="944880"/>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3"/>
            <p:cNvPicPr>
              <a:picLocks noChangeAspect="1"/>
            </p:cNvPicPr>
            <p:nvPr userDrawn="1"/>
          </p:nvPicPr>
          <p:blipFill>
            <a:blip r:embed="rId2" cstate="print"/>
            <a:stretch>
              <a:fillRect/>
            </a:stretch>
          </p:blipFill>
          <p:spPr>
            <a:xfrm>
              <a:off x="659543" y="1236219"/>
              <a:ext cx="847450" cy="605322"/>
            </a:xfrm>
            <a:prstGeom prst="rect">
              <a:avLst/>
            </a:prstGeom>
          </p:spPr>
        </p:pic>
      </p:grpSp>
    </p:spTree>
    <p:extLst>
      <p:ext uri="{BB962C8B-B14F-4D97-AF65-F5344CB8AC3E}">
        <p14:creationId xmlns:p14="http://schemas.microsoft.com/office/powerpoint/2010/main" val="40920342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_image">
    <p:spTree>
      <p:nvGrpSpPr>
        <p:cNvPr id="1" name=""/>
        <p:cNvGrpSpPr/>
        <p:nvPr/>
      </p:nvGrpSpPr>
      <p:grpSpPr>
        <a:xfrm>
          <a:off x="0" y="0"/>
          <a:ext cx="0" cy="0"/>
          <a:chOff x="0" y="0"/>
          <a:chExt cx="0" cy="0"/>
        </a:xfrm>
      </p:grpSpPr>
      <p:pic>
        <p:nvPicPr>
          <p:cNvPr id="9" name="Afbeelding 1" descr="shutterstock_126914363_PPT.jpg"/>
          <p:cNvPicPr>
            <a:picLocks noChangeAspect="1"/>
          </p:cNvPicPr>
          <p:nvPr userDrawn="1"/>
        </p:nvPicPr>
        <p:blipFill>
          <a:blip r:embed="rId2" r:link="rId3" cstate="print"/>
          <a:stretch>
            <a:fillRect/>
          </a:stretch>
        </p:blipFill>
        <p:spPr>
          <a:xfrm>
            <a:off x="-1" y="781"/>
            <a:ext cx="9144001" cy="6917167"/>
          </a:xfrm>
          <a:prstGeom prst="rect">
            <a:avLst/>
          </a:prstGeom>
        </p:spPr>
      </p:pic>
      <p:sp>
        <p:nvSpPr>
          <p:cNvPr id="2" name="Titel 1"/>
          <p:cNvSpPr>
            <a:spLocks noGrp="1"/>
          </p:cNvSpPr>
          <p:nvPr>
            <p:ph type="title" hasCustomPrompt="1"/>
          </p:nvPr>
        </p:nvSpPr>
        <p:spPr>
          <a:xfrm>
            <a:off x="1494154" y="2328386"/>
            <a:ext cx="7151371" cy="3584734"/>
          </a:xfrm>
          <a:noFill/>
        </p:spPr>
        <p:txBody>
          <a:bodyPr anchor="t"/>
          <a:lstStyle>
            <a:lvl1pPr algn="l">
              <a:defRPr sz="5000" b="1" cap="none" baseline="0">
                <a:solidFill>
                  <a:schemeClr val="bg1"/>
                </a:solidFill>
                <a:effectLst>
                  <a:outerShdw blurRad="50800" dist="38100" dir="5400000" algn="t" rotWithShape="0">
                    <a:prstClr val="black">
                      <a:alpha val="40000"/>
                    </a:prstClr>
                  </a:outerShdw>
                </a:effectLst>
              </a:defRPr>
            </a:lvl1pPr>
          </a:lstStyle>
          <a:p>
            <a:r>
              <a:rPr lang="nl-BE"/>
              <a:t>Type quote</a:t>
            </a:r>
            <a:endParaRPr lang="nl-NL"/>
          </a:p>
        </p:txBody>
      </p:sp>
      <p:grpSp>
        <p:nvGrpSpPr>
          <p:cNvPr id="3" name="Group 12"/>
          <p:cNvGrpSpPr/>
          <p:nvPr userDrawn="1"/>
        </p:nvGrpSpPr>
        <p:grpSpPr>
          <a:xfrm>
            <a:off x="508953" y="971550"/>
            <a:ext cx="1188000" cy="1188000"/>
            <a:chOff x="489268" y="944880"/>
            <a:chExt cx="1188000" cy="1188000"/>
          </a:xfrm>
        </p:grpSpPr>
        <p:sp>
          <p:nvSpPr>
            <p:cNvPr id="11" name="Oval 10"/>
            <p:cNvSpPr/>
            <p:nvPr userDrawn="1"/>
          </p:nvSpPr>
          <p:spPr>
            <a:xfrm>
              <a:off x="489268" y="944880"/>
              <a:ext cx="1188000" cy="118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3"/>
            <p:cNvPicPr>
              <a:picLocks noChangeAspect="1"/>
            </p:cNvPicPr>
            <p:nvPr userDrawn="1"/>
          </p:nvPicPr>
          <p:blipFill>
            <a:blip r:embed="rId4" cstate="print"/>
            <a:stretch>
              <a:fillRect/>
            </a:stretch>
          </p:blipFill>
          <p:spPr>
            <a:xfrm>
              <a:off x="659543" y="1236219"/>
              <a:ext cx="847450" cy="605322"/>
            </a:xfrm>
            <a:prstGeom prst="rect">
              <a:avLst/>
            </a:prstGeom>
          </p:spPr>
        </p:pic>
      </p:grpSp>
    </p:spTree>
    <p:extLst>
      <p:ext uri="{BB962C8B-B14F-4D97-AF65-F5344CB8AC3E}">
        <p14:creationId xmlns:p14="http://schemas.microsoft.com/office/powerpoint/2010/main" val="409203421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75042" y="487998"/>
            <a:ext cx="7650163" cy="1143000"/>
          </a:xfrm>
          <a:prstGeom prst="rect">
            <a:avLst/>
          </a:prstGeom>
        </p:spPr>
        <p:txBody>
          <a:bodyPr vert="horz" lIns="91440" tIns="45720" rIns="91440" bIns="45720" rtlCol="0" anchor="ctr">
            <a:noAutofit/>
          </a:bodyPr>
          <a:lstStyle/>
          <a:p>
            <a:r>
              <a:rPr lang="nl-BE"/>
              <a:t>Titelstijl van model bewerken</a:t>
            </a:r>
            <a:endParaRPr lang="nl-NL"/>
          </a:p>
        </p:txBody>
      </p:sp>
      <p:sp>
        <p:nvSpPr>
          <p:cNvPr id="3" name="Tijdelijke aanduiding voor tekst 2"/>
          <p:cNvSpPr>
            <a:spLocks noGrp="1"/>
          </p:cNvSpPr>
          <p:nvPr>
            <p:ph type="body" idx="1"/>
          </p:nvPr>
        </p:nvSpPr>
        <p:spPr>
          <a:xfrm>
            <a:off x="995362" y="1986598"/>
            <a:ext cx="7650163" cy="4180522"/>
          </a:xfrm>
          <a:prstGeom prst="rect">
            <a:avLst/>
          </a:prstGeom>
        </p:spPr>
        <p:txBody>
          <a:bodyPr vert="horz" lIns="91440" tIns="45720" rIns="91440" bIns="45720" rtlCol="0">
            <a:normAutofit/>
          </a:bodyPr>
          <a:lstStyle/>
          <a:p>
            <a:pPr lvl="0"/>
            <a:r>
              <a:rPr lang="nl-BE"/>
              <a:t>Click to add text</a:t>
            </a:r>
          </a:p>
          <a:p>
            <a:pPr lvl="1"/>
            <a:r>
              <a:rPr lang="nl-BE"/>
              <a:t>Second level</a:t>
            </a:r>
          </a:p>
          <a:p>
            <a:pPr lvl="2"/>
            <a:r>
              <a:rPr lang="nl-BE"/>
              <a:t>Third level</a:t>
            </a:r>
          </a:p>
        </p:txBody>
      </p:sp>
      <p:sp>
        <p:nvSpPr>
          <p:cNvPr id="5" name="Tijdelijke aanduiding voor voettekst 4"/>
          <p:cNvSpPr>
            <a:spLocks noGrp="1"/>
          </p:cNvSpPr>
          <p:nvPr>
            <p:ph type="ftr" sz="quarter" idx="3"/>
          </p:nvPr>
        </p:nvSpPr>
        <p:spPr>
          <a:xfrm>
            <a:off x="5689599" y="6285230"/>
            <a:ext cx="2955926" cy="365125"/>
          </a:xfrm>
          <a:prstGeom prst="rect">
            <a:avLst/>
          </a:prstGeom>
        </p:spPr>
        <p:txBody>
          <a:bodyPr vert="horz" lIns="91440" tIns="45720" rIns="91440" bIns="45720" rtlCol="0" anchor="ctr"/>
          <a:lstStyle>
            <a:lvl1pPr algn="r">
              <a:defRPr sz="1100">
                <a:solidFill>
                  <a:schemeClr val="tx1"/>
                </a:solidFill>
              </a:defRPr>
            </a:lvl1pPr>
          </a:lstStyle>
          <a:p>
            <a:r>
              <a:rPr lang="nl-NL"/>
              <a:t>Leuven – 29 March 2021</a:t>
            </a:r>
          </a:p>
        </p:txBody>
      </p:sp>
      <p:sp>
        <p:nvSpPr>
          <p:cNvPr id="6" name="Tijdelijke aanduiding voor dianummer 5"/>
          <p:cNvSpPr>
            <a:spLocks noGrp="1"/>
          </p:cNvSpPr>
          <p:nvPr>
            <p:ph type="sldNum" sz="quarter" idx="4"/>
          </p:nvPr>
        </p:nvSpPr>
        <p:spPr>
          <a:xfrm>
            <a:off x="3937000" y="6285230"/>
            <a:ext cx="1270000" cy="365125"/>
          </a:xfrm>
          <a:prstGeom prst="rect">
            <a:avLst/>
          </a:prstGeom>
        </p:spPr>
        <p:txBody>
          <a:bodyPr vert="horz" lIns="91440" tIns="45720" rIns="91440" bIns="45720" rtlCol="0" anchor="ctr"/>
          <a:lstStyle>
            <a:lvl1pPr algn="ctr">
              <a:defRPr sz="1100">
                <a:solidFill>
                  <a:schemeClr val="tx1"/>
                </a:solidFill>
              </a:defRPr>
            </a:lvl1pPr>
          </a:lstStyle>
          <a:p>
            <a:fld id="{2491902F-DE0A-3241-814F-83F17086C1B8}" type="slidenum">
              <a:rPr lang="nl-NL" smtClean="0"/>
              <a:pPr/>
              <a:t>‹nr.›</a:t>
            </a:fld>
            <a:endParaRPr lang="nl-NL"/>
          </a:p>
        </p:txBody>
      </p:sp>
      <p:grpSp>
        <p:nvGrpSpPr>
          <p:cNvPr id="11" name="Group 10"/>
          <p:cNvGrpSpPr/>
          <p:nvPr userDrawn="1"/>
        </p:nvGrpSpPr>
        <p:grpSpPr>
          <a:xfrm>
            <a:off x="495318" y="881489"/>
            <a:ext cx="167199" cy="474553"/>
            <a:chOff x="495318" y="881489"/>
            <a:chExt cx="167199" cy="474553"/>
          </a:xfrm>
        </p:grpSpPr>
        <p:sp>
          <p:nvSpPr>
            <p:cNvPr id="9" name="Ovaal 13"/>
            <p:cNvSpPr/>
            <p:nvPr/>
          </p:nvSpPr>
          <p:spPr>
            <a:xfrm>
              <a:off x="495318" y="881489"/>
              <a:ext cx="167199" cy="1671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14"/>
            <p:cNvSpPr/>
            <p:nvPr/>
          </p:nvSpPr>
          <p:spPr>
            <a:xfrm>
              <a:off x="495318" y="1188843"/>
              <a:ext cx="167199" cy="1671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3" name="Picture 12" descr="Prevent.jpg"/>
          <p:cNvPicPr>
            <a:picLocks noChangeAspect="1"/>
          </p:cNvPicPr>
          <p:nvPr/>
        </p:nvPicPr>
        <p:blipFill>
          <a:blip r:embed="rId15"/>
          <a:stretch>
            <a:fillRect/>
          </a:stretch>
        </p:blipFill>
        <p:spPr>
          <a:xfrm>
            <a:off x="499957" y="6300415"/>
            <a:ext cx="1080000" cy="307005"/>
          </a:xfrm>
          <a:prstGeom prst="rect">
            <a:avLst/>
          </a:prstGeom>
        </p:spPr>
      </p:pic>
    </p:spTree>
    <p:extLst>
      <p:ext uri="{BB962C8B-B14F-4D97-AF65-F5344CB8AC3E}">
        <p14:creationId xmlns:p14="http://schemas.microsoft.com/office/powerpoint/2010/main" val="171157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64" r:id="rId7"/>
    <p:sldLayoutId id="2147483662" r:id="rId8"/>
    <p:sldLayoutId id="2147483668" r:id="rId9"/>
    <p:sldLayoutId id="2147483665" r:id="rId10"/>
    <p:sldLayoutId id="2147483666" r:id="rId11"/>
    <p:sldLayoutId id="2147483654" r:id="rId12"/>
    <p:sldLayoutId id="2147483655" r:id="rId13"/>
  </p:sldLayoutIdLst>
  <p:transition spd="slow">
    <p:wipe/>
  </p:transition>
  <p:hf hdr="0" dt="0"/>
  <p:txStyles>
    <p:titleStyle>
      <a:lvl1pPr algn="l" defTabSz="457200" rtl="0" eaLnBrk="1" latinLnBrk="0" hangingPunct="1">
        <a:spcBef>
          <a:spcPct val="0"/>
        </a:spcBef>
        <a:buNone/>
        <a:defRPr sz="3200" b="1" kern="1200">
          <a:solidFill>
            <a:schemeClr val="accent1"/>
          </a:solidFill>
          <a:latin typeface="+mj-lt"/>
          <a:ea typeface="+mj-ea"/>
          <a:cs typeface="+mj-cs"/>
        </a:defRPr>
      </a:lvl1pPr>
    </p:titleStyle>
    <p:bodyStyle>
      <a:lvl1pPr marL="182563" indent="-182563" algn="l" defTabSz="457200" rtl="0" eaLnBrk="1" latinLnBrk="0" hangingPunct="1">
        <a:spcBef>
          <a:spcPts val="600"/>
        </a:spcBef>
        <a:buClr>
          <a:schemeClr val="accent1"/>
        </a:buClr>
        <a:buSzPct val="80000"/>
        <a:buFont typeface="Symbol" pitchFamily="18" charset="2"/>
        <a:buChar char="·"/>
        <a:defRPr sz="2200" kern="1200">
          <a:solidFill>
            <a:schemeClr val="tx1"/>
          </a:solidFill>
          <a:latin typeface="+mn-lt"/>
          <a:ea typeface="+mn-ea"/>
          <a:cs typeface="+mn-cs"/>
        </a:defRPr>
      </a:lvl1pPr>
      <a:lvl2pPr marL="447675" indent="-184150" algn="l" defTabSz="457200" rtl="0" eaLnBrk="1" latinLnBrk="0" hangingPunct="1">
        <a:spcBef>
          <a:spcPts val="300"/>
        </a:spcBef>
        <a:buClr>
          <a:schemeClr val="tx1"/>
        </a:buClr>
        <a:buSzPct val="80000"/>
        <a:buFont typeface="Symbol" pitchFamily="18" charset="2"/>
        <a:buChar char="·"/>
        <a:defRPr sz="1800" kern="1200">
          <a:solidFill>
            <a:schemeClr val="tx1"/>
          </a:solidFill>
          <a:latin typeface="+mn-lt"/>
          <a:ea typeface="+mn-ea"/>
          <a:cs typeface="+mn-cs"/>
        </a:defRPr>
      </a:lvl2pPr>
      <a:lvl3pPr marL="720725" indent="-182563" algn="l" defTabSz="457200" rtl="0" eaLnBrk="1" latinLnBrk="0" hangingPunct="1">
        <a:spcBef>
          <a:spcPts val="300"/>
        </a:spcBef>
        <a:buClr>
          <a:schemeClr val="tx1"/>
        </a:buClr>
        <a:buSzPct val="80000"/>
        <a:buFont typeface="Symbol" pitchFamily="18"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58420" y="4224270"/>
            <a:ext cx="6662174" cy="1385888"/>
          </a:xfrm>
        </p:spPr>
        <p:txBody>
          <a:bodyPr/>
          <a:lstStyle/>
          <a:p>
            <a:r>
              <a:rPr lang="en-GB" sz="2400" b="0" dirty="0"/>
              <a:t>Occupational health and safety of teachers, academics and other education personnel in times of </a:t>
            </a:r>
            <a:br>
              <a:rPr lang="en-GB" sz="2400" b="0" dirty="0"/>
            </a:br>
            <a:r>
              <a:rPr lang="en-GB" sz="2400" b="0" dirty="0"/>
              <a:t>COVID-19</a:t>
            </a:r>
            <a:endParaRPr lang="en-GB" sz="2400" dirty="0"/>
          </a:p>
        </p:txBody>
      </p:sp>
      <p:sp>
        <p:nvSpPr>
          <p:cNvPr id="4" name="Footer Placeholder 3"/>
          <p:cNvSpPr>
            <a:spLocks noGrp="1"/>
          </p:cNvSpPr>
          <p:nvPr>
            <p:ph type="ftr" sz="quarter" idx="11"/>
          </p:nvPr>
        </p:nvSpPr>
        <p:spPr/>
        <p:txBody>
          <a:bodyPr/>
          <a:lstStyle/>
          <a:p>
            <a:r>
              <a:rPr lang="en-GB"/>
              <a:t>Leuven – 29 March 2021</a:t>
            </a:r>
          </a:p>
        </p:txBody>
      </p:sp>
      <p:sp>
        <p:nvSpPr>
          <p:cNvPr id="2" name="Tekstvak 1">
            <a:extLst>
              <a:ext uri="{FF2B5EF4-FFF2-40B4-BE49-F238E27FC236}">
                <a16:creationId xmlns:a16="http://schemas.microsoft.com/office/drawing/2014/main" id="{D4018930-C30D-A649-9810-654B69D8BC11}"/>
              </a:ext>
            </a:extLst>
          </p:cNvPr>
          <p:cNvSpPr txBox="1"/>
          <p:nvPr/>
        </p:nvSpPr>
        <p:spPr>
          <a:xfrm>
            <a:off x="5499463" y="3670663"/>
            <a:ext cx="184731" cy="369332"/>
          </a:xfrm>
          <a:prstGeom prst="rect">
            <a:avLst/>
          </a:prstGeom>
          <a:noFill/>
        </p:spPr>
        <p:txBody>
          <a:bodyPr wrap="none" rtlCol="0">
            <a:spAutoFit/>
          </a:bodyPr>
          <a:lstStyle/>
          <a:p>
            <a:endParaRPr lang="en-GB"/>
          </a:p>
        </p:txBody>
      </p:sp>
      <p:pic>
        <p:nvPicPr>
          <p:cNvPr id="3" name="Afbeelding 2">
            <a:extLst>
              <a:ext uri="{FF2B5EF4-FFF2-40B4-BE49-F238E27FC236}">
                <a16:creationId xmlns:a16="http://schemas.microsoft.com/office/drawing/2014/main" id="{4A619FC1-91D1-8E42-965D-09BBCFFFA767}"/>
              </a:ext>
            </a:extLst>
          </p:cNvPr>
          <p:cNvPicPr>
            <a:picLocks noChangeAspect="1"/>
          </p:cNvPicPr>
          <p:nvPr/>
        </p:nvPicPr>
        <p:blipFill>
          <a:blip r:embed="rId3"/>
          <a:stretch>
            <a:fillRect/>
          </a:stretch>
        </p:blipFill>
        <p:spPr>
          <a:xfrm>
            <a:off x="3153108" y="6129530"/>
            <a:ext cx="5652906" cy="593275"/>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ACBC1-7AFD-E445-B82C-225D278587CF}"/>
              </a:ext>
            </a:extLst>
          </p:cNvPr>
          <p:cNvSpPr>
            <a:spLocks noGrp="1"/>
          </p:cNvSpPr>
          <p:nvPr>
            <p:ph type="title"/>
          </p:nvPr>
        </p:nvSpPr>
        <p:spPr>
          <a:xfrm>
            <a:off x="894121" y="633655"/>
            <a:ext cx="7650163" cy="1143000"/>
          </a:xfrm>
        </p:spPr>
        <p:txBody>
          <a:bodyPr/>
          <a:lstStyle/>
          <a:p>
            <a:r>
              <a:rPr lang="nl-BE" dirty="0">
                <a:solidFill>
                  <a:srgbClr val="EF8200"/>
                </a:solidFill>
              </a:rPr>
              <a:t>Prioritization of certain groups</a:t>
            </a:r>
            <a:br>
              <a:rPr lang="nl-BE" dirty="0">
                <a:solidFill>
                  <a:srgbClr val="EF8200"/>
                </a:solidFill>
              </a:rPr>
            </a:br>
            <a:endParaRPr lang="nl-BE" dirty="0"/>
          </a:p>
        </p:txBody>
      </p:sp>
      <p:sp>
        <p:nvSpPr>
          <p:cNvPr id="3" name="Tijdelijke aanduiding voor inhoud 2">
            <a:extLst>
              <a:ext uri="{FF2B5EF4-FFF2-40B4-BE49-F238E27FC236}">
                <a16:creationId xmlns:a16="http://schemas.microsoft.com/office/drawing/2014/main" id="{65DDDC89-7145-924B-9F00-48D7E9F10A94}"/>
              </a:ext>
            </a:extLst>
          </p:cNvPr>
          <p:cNvSpPr>
            <a:spLocks noGrp="1"/>
          </p:cNvSpPr>
          <p:nvPr>
            <p:ph idx="1"/>
          </p:nvPr>
        </p:nvSpPr>
        <p:spPr>
          <a:xfrm>
            <a:off x="995362" y="1776655"/>
            <a:ext cx="7650163" cy="4180522"/>
          </a:xfrm>
        </p:spPr>
        <p:txBody>
          <a:bodyPr>
            <a:noAutofit/>
          </a:bodyPr>
          <a:lstStyle/>
          <a:p>
            <a:pPr marL="0" indent="0">
              <a:buNone/>
            </a:pPr>
            <a:r>
              <a:rPr lang="en-GB" sz="1800" b="1" dirty="0">
                <a:solidFill>
                  <a:schemeClr val="accent1"/>
                </a:solidFill>
              </a:rPr>
              <a:t>Education level</a:t>
            </a:r>
          </a:p>
          <a:p>
            <a:r>
              <a:rPr lang="en-GB" sz="1800" dirty="0"/>
              <a:t>40% of the respondents mention a </a:t>
            </a:r>
            <a:r>
              <a:rPr lang="en-GB" sz="1800" dirty="0" err="1"/>
              <a:t>subprioritization</a:t>
            </a:r>
            <a:r>
              <a:rPr lang="en-GB" sz="1800" dirty="0"/>
              <a:t> based on the education level</a:t>
            </a:r>
          </a:p>
          <a:p>
            <a:r>
              <a:rPr lang="en-GB" sz="1800" b="1" dirty="0"/>
              <a:t>Most often vaccinated = early childhood education teachers</a:t>
            </a:r>
            <a:r>
              <a:rPr lang="en-GB" sz="1800" dirty="0"/>
              <a:t>; </a:t>
            </a:r>
          </a:p>
          <a:p>
            <a:r>
              <a:rPr lang="en-GB" sz="1800" b="1" dirty="0"/>
              <a:t>Least often vaccinated = higher education teachers/academics</a:t>
            </a:r>
          </a:p>
          <a:p>
            <a:r>
              <a:rPr lang="en-GB" sz="1800" dirty="0"/>
              <a:t>-&gt; linked to school closures</a:t>
            </a:r>
          </a:p>
          <a:p>
            <a:endParaRPr lang="en-GB" sz="1800" dirty="0"/>
          </a:p>
          <a:p>
            <a:pPr marL="0" indent="0">
              <a:buNone/>
            </a:pPr>
            <a:r>
              <a:rPr lang="en-GB" sz="1800" b="1" dirty="0">
                <a:solidFill>
                  <a:schemeClr val="accent1"/>
                </a:solidFill>
              </a:rPr>
              <a:t>Vulnerable groups</a:t>
            </a:r>
          </a:p>
          <a:p>
            <a:r>
              <a:rPr lang="en-GB" sz="1800" dirty="0"/>
              <a:t>Special needs schools</a:t>
            </a:r>
          </a:p>
          <a:p>
            <a:r>
              <a:rPr lang="en-GB" sz="1800" b="1" dirty="0"/>
              <a:t>Vaccination based on age/underlying health problems, no relation to profession</a:t>
            </a:r>
          </a:p>
        </p:txBody>
      </p:sp>
      <p:sp>
        <p:nvSpPr>
          <p:cNvPr id="4" name="Tijdelijke aanduiding voor voettekst 3">
            <a:extLst>
              <a:ext uri="{FF2B5EF4-FFF2-40B4-BE49-F238E27FC236}">
                <a16:creationId xmlns:a16="http://schemas.microsoft.com/office/drawing/2014/main" id="{DE438E91-325C-B148-B501-5BD5B04DA476}"/>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8399EC6B-822F-2649-94C4-A9EB91872406}"/>
              </a:ext>
            </a:extLst>
          </p:cNvPr>
          <p:cNvSpPr>
            <a:spLocks noGrp="1"/>
          </p:cNvSpPr>
          <p:nvPr>
            <p:ph type="sldNum" sz="quarter" idx="12"/>
          </p:nvPr>
        </p:nvSpPr>
        <p:spPr/>
        <p:txBody>
          <a:bodyPr/>
          <a:lstStyle/>
          <a:p>
            <a:fld id="{2491902F-DE0A-3241-814F-83F17086C1B8}" type="slidenum">
              <a:rPr lang="nl-NL" smtClean="0"/>
              <a:pPr/>
              <a:t>10</a:t>
            </a:fld>
            <a:endParaRPr lang="nl-NL"/>
          </a:p>
        </p:txBody>
      </p:sp>
    </p:spTree>
    <p:extLst>
      <p:ext uri="{BB962C8B-B14F-4D97-AF65-F5344CB8AC3E}">
        <p14:creationId xmlns:p14="http://schemas.microsoft.com/office/powerpoint/2010/main" val="353060554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221F95E-0C09-4238-93DE-80DE2967CF31}"/>
              </a:ext>
            </a:extLst>
          </p:cNvPr>
          <p:cNvSpPr>
            <a:spLocks noGrp="1"/>
          </p:cNvSpPr>
          <p:nvPr>
            <p:ph type="title"/>
          </p:nvPr>
        </p:nvSpPr>
        <p:spPr>
          <a:xfrm>
            <a:off x="975042" y="487998"/>
            <a:ext cx="7940358" cy="1143000"/>
          </a:xfrm>
        </p:spPr>
        <p:txBody>
          <a:bodyPr vert="horz" lIns="91440" tIns="45720" rIns="91440" bIns="45720" rtlCol="0" anchor="ctr">
            <a:normAutofit/>
          </a:bodyPr>
          <a:lstStyle/>
          <a:p>
            <a:r>
              <a:rPr lang="nl-BE" sz="2800" dirty="0"/>
              <a:t>Vaccination &amp; prioritisation strategies in the EU/EEA </a:t>
            </a:r>
            <a:r>
              <a:rPr lang="nl-BE" sz="2400" dirty="0"/>
              <a:t>(ECDC, Dec 20)</a:t>
            </a:r>
          </a:p>
        </p:txBody>
      </p:sp>
      <p:pic>
        <p:nvPicPr>
          <p:cNvPr id="9" name="Afbeelding 8" descr="Afbeelding met tekst, groen, schermafbeelding, visitekaartje&#10;&#10;Automatisch gegenereerde beschrijving">
            <a:extLst>
              <a:ext uri="{FF2B5EF4-FFF2-40B4-BE49-F238E27FC236}">
                <a16:creationId xmlns:a16="http://schemas.microsoft.com/office/drawing/2014/main" id="{F725CE5B-E1A3-7247-ACA5-D9306503CAA4}"/>
              </a:ext>
            </a:extLst>
          </p:cNvPr>
          <p:cNvPicPr>
            <a:picLocks noChangeAspect="1"/>
          </p:cNvPicPr>
          <p:nvPr/>
        </p:nvPicPr>
        <p:blipFill>
          <a:blip r:embed="rId3"/>
          <a:stretch>
            <a:fillRect/>
          </a:stretch>
        </p:blipFill>
        <p:spPr>
          <a:xfrm>
            <a:off x="125736" y="2205886"/>
            <a:ext cx="4446264" cy="2378750"/>
          </a:xfrm>
          <a:prstGeom prst="rect">
            <a:avLst/>
          </a:prstGeom>
          <a:noFill/>
        </p:spPr>
      </p:pic>
      <p:sp>
        <p:nvSpPr>
          <p:cNvPr id="10" name="Rechthoek 9">
            <a:extLst>
              <a:ext uri="{FF2B5EF4-FFF2-40B4-BE49-F238E27FC236}">
                <a16:creationId xmlns:a16="http://schemas.microsoft.com/office/drawing/2014/main" id="{4BBCCD7B-439B-5343-B175-E6EA3ADA69ED}"/>
              </a:ext>
            </a:extLst>
          </p:cNvPr>
          <p:cNvSpPr/>
          <p:nvPr/>
        </p:nvSpPr>
        <p:spPr>
          <a:xfrm>
            <a:off x="4699002" y="1893230"/>
            <a:ext cx="4127498" cy="4392000"/>
          </a:xfrm>
          <a:prstGeom prst="rect">
            <a:avLst/>
          </a:prstGeom>
        </p:spPr>
        <p:txBody>
          <a:bodyPr vert="horz" lIns="91440" tIns="45720" rIns="91440" bIns="45720" rtlCol="0">
            <a:normAutofit/>
          </a:bodyPr>
          <a:lstStyle/>
          <a:p>
            <a:pPr marL="285750" indent="-285750">
              <a:lnSpc>
                <a:spcPct val="90000"/>
              </a:lnSpc>
              <a:spcAft>
                <a:spcPts val="600"/>
              </a:spcAft>
              <a:buSzPct val="80000"/>
              <a:buFont typeface="Arial" panose="020B0604020202020204" pitchFamily="34" charset="0"/>
              <a:buChar char="•"/>
            </a:pPr>
            <a:r>
              <a:rPr lang="en-GB" sz="1500" dirty="0"/>
              <a:t>Another primary group that can be considered for prioritisation for vaccination is </a:t>
            </a:r>
            <a:r>
              <a:rPr lang="en-GB" sz="1500" b="1" dirty="0">
                <a:solidFill>
                  <a:schemeClr val="accent1"/>
                </a:solidFill>
              </a:rPr>
              <a:t>essential workers</a:t>
            </a:r>
            <a:r>
              <a:rPr lang="en-GB" sz="1500" dirty="0"/>
              <a:t>, who are considered </a:t>
            </a:r>
            <a:r>
              <a:rPr lang="en-GB" sz="1500" b="1" dirty="0">
                <a:solidFill>
                  <a:schemeClr val="accent1"/>
                </a:solidFill>
              </a:rPr>
              <a:t>critical for maintaining societal functioning</a:t>
            </a:r>
            <a:r>
              <a:rPr lang="en-GB" sz="1500" dirty="0"/>
              <a:t>. </a:t>
            </a:r>
          </a:p>
          <a:p>
            <a:pPr marL="285750" indent="-285750">
              <a:lnSpc>
                <a:spcPct val="90000"/>
              </a:lnSpc>
              <a:spcAft>
                <a:spcPts val="600"/>
              </a:spcAft>
              <a:buSzPct val="80000"/>
              <a:buFont typeface="Arial" panose="020B0604020202020204" pitchFamily="34" charset="0"/>
              <a:buChar char="•"/>
            </a:pPr>
            <a:endParaRPr lang="en-GB" sz="1500" dirty="0"/>
          </a:p>
          <a:p>
            <a:pPr marL="285750" indent="-285750">
              <a:lnSpc>
                <a:spcPct val="90000"/>
              </a:lnSpc>
              <a:spcAft>
                <a:spcPts val="600"/>
              </a:spcAft>
              <a:buSzPct val="80000"/>
              <a:buFont typeface="Arial" panose="020B0604020202020204" pitchFamily="34" charset="0"/>
              <a:buChar char="•"/>
            </a:pPr>
            <a:r>
              <a:rPr lang="en-GB" sz="1500" dirty="0"/>
              <a:t>This could include social care workers, frontline workers, </a:t>
            </a:r>
            <a:r>
              <a:rPr lang="en-GB" sz="1500" b="1" dirty="0">
                <a:solidFill>
                  <a:schemeClr val="accent1"/>
                </a:solidFill>
              </a:rPr>
              <a:t>teachers</a:t>
            </a:r>
            <a:r>
              <a:rPr lang="en-GB" sz="1500" dirty="0"/>
              <a:t>, childcare providers, transportation workers and food and essential goods retail workers.</a:t>
            </a:r>
          </a:p>
          <a:p>
            <a:pPr marL="285750" indent="-285750">
              <a:lnSpc>
                <a:spcPct val="90000"/>
              </a:lnSpc>
              <a:spcAft>
                <a:spcPts val="600"/>
              </a:spcAft>
              <a:buSzPct val="80000"/>
              <a:buFont typeface="Arial" panose="020B0604020202020204" pitchFamily="34" charset="0"/>
              <a:buChar char="•"/>
            </a:pPr>
            <a:endParaRPr lang="en-GB" sz="1500" dirty="0"/>
          </a:p>
          <a:p>
            <a:pPr marL="285750" indent="-285750">
              <a:lnSpc>
                <a:spcPct val="90000"/>
              </a:lnSpc>
              <a:spcAft>
                <a:spcPts val="600"/>
              </a:spcAft>
              <a:buSzPct val="80000"/>
              <a:buFont typeface="Arial" panose="020B0604020202020204" pitchFamily="34" charset="0"/>
              <a:buChar char="•"/>
            </a:pPr>
            <a:r>
              <a:rPr lang="en-GB" sz="1500" dirty="0"/>
              <a:t>Reducing infection and sickness within these groups allows these workers to continue providing services to the general population (…)</a:t>
            </a:r>
          </a:p>
        </p:txBody>
      </p:sp>
      <p:sp>
        <p:nvSpPr>
          <p:cNvPr id="4" name="Tijdelijke aanduiding voor voettekst 3">
            <a:extLst>
              <a:ext uri="{FF2B5EF4-FFF2-40B4-BE49-F238E27FC236}">
                <a16:creationId xmlns:a16="http://schemas.microsoft.com/office/drawing/2014/main" id="{59349D3F-1D05-F44F-BF58-6DC6D2151E2B}"/>
              </a:ext>
            </a:extLst>
          </p:cNvPr>
          <p:cNvSpPr>
            <a:spLocks noGrp="1"/>
          </p:cNvSpPr>
          <p:nvPr>
            <p:ph type="ftr" sz="quarter" idx="11"/>
          </p:nvPr>
        </p:nvSpPr>
        <p:spPr>
          <a:xfrm>
            <a:off x="5689599" y="6285230"/>
            <a:ext cx="2955926" cy="365125"/>
          </a:xfrm>
        </p:spPr>
        <p:txBody>
          <a:bodyPr vert="horz" lIns="91440" tIns="45720" rIns="91440" bIns="45720" rtlCol="0" anchor="ctr">
            <a:normAutofit/>
          </a:bodyPr>
          <a:lstStyle/>
          <a:p>
            <a:pPr>
              <a:spcAft>
                <a:spcPts val="600"/>
              </a:spcAft>
            </a:pPr>
            <a:r>
              <a:rPr lang="nl-NL" kern="1200" dirty="0">
                <a:latin typeface="+mn-lt"/>
                <a:ea typeface="+mn-ea"/>
                <a:cs typeface="+mn-cs"/>
              </a:rPr>
              <a:t>Leuven – 29 </a:t>
            </a:r>
            <a:r>
              <a:rPr lang="nl-NL" kern="1200" dirty="0" err="1">
                <a:latin typeface="+mn-lt"/>
                <a:ea typeface="+mn-ea"/>
                <a:cs typeface="+mn-cs"/>
              </a:rPr>
              <a:t>March</a:t>
            </a:r>
            <a:r>
              <a:rPr lang="nl-NL" kern="1200" dirty="0">
                <a:latin typeface="+mn-lt"/>
                <a:ea typeface="+mn-ea"/>
                <a:cs typeface="+mn-cs"/>
              </a:rPr>
              <a:t> 2021</a:t>
            </a:r>
          </a:p>
        </p:txBody>
      </p:sp>
      <p:sp>
        <p:nvSpPr>
          <p:cNvPr id="17" name="Slide Number Placeholder 5">
            <a:extLst>
              <a:ext uri="{FF2B5EF4-FFF2-40B4-BE49-F238E27FC236}">
                <a16:creationId xmlns:a16="http://schemas.microsoft.com/office/drawing/2014/main" id="{A0B712FA-1198-4E1C-849A-24417EDDDE16}"/>
              </a:ext>
            </a:extLst>
          </p:cNvPr>
          <p:cNvSpPr>
            <a:spLocks noGrp="1"/>
          </p:cNvSpPr>
          <p:nvPr>
            <p:ph type="sldNum" sz="quarter" idx="12"/>
          </p:nvPr>
        </p:nvSpPr>
        <p:spPr>
          <a:xfrm>
            <a:off x="3937000" y="6285230"/>
            <a:ext cx="1270000" cy="365125"/>
          </a:xfrm>
        </p:spPr>
        <p:txBody>
          <a:bodyPr vert="horz" lIns="91440" tIns="45720" rIns="91440" bIns="45720" rtlCol="0" anchor="ctr">
            <a:normAutofit/>
          </a:bodyPr>
          <a:lstStyle/>
          <a:p>
            <a:pPr>
              <a:spcAft>
                <a:spcPts val="600"/>
              </a:spcAft>
            </a:pPr>
            <a:fld id="{2491902F-DE0A-3241-814F-83F17086C1B8}" type="slidenum">
              <a:rPr lang="nl-NL" smtClean="0"/>
              <a:pPr>
                <a:spcAft>
                  <a:spcPts val="600"/>
                </a:spcAft>
              </a:pPr>
              <a:t>11</a:t>
            </a:fld>
            <a:endParaRPr lang="nl-NL"/>
          </a:p>
        </p:txBody>
      </p:sp>
      <p:sp>
        <p:nvSpPr>
          <p:cNvPr id="5" name="Tijdelijke aanduiding voor dianummer 4" hidden="1">
            <a:extLst>
              <a:ext uri="{FF2B5EF4-FFF2-40B4-BE49-F238E27FC236}">
                <a16:creationId xmlns:a16="http://schemas.microsoft.com/office/drawing/2014/main" id="{D0F5128C-8BEC-1349-A21E-271B108E8AB5}"/>
              </a:ext>
            </a:extLst>
          </p:cNvPr>
          <p:cNvSpPr>
            <a:spLocks noGrp="1"/>
          </p:cNvSpPr>
          <p:nvPr>
            <p:ph type="sldNum" sz="quarter" idx="12"/>
          </p:nvPr>
        </p:nvSpPr>
        <p:spPr/>
        <p:txBody>
          <a:bodyPr/>
          <a:lstStyle/>
          <a:p>
            <a:pPr>
              <a:spcAft>
                <a:spcPts val="600"/>
              </a:spcAft>
            </a:pPr>
            <a:fld id="{2491902F-DE0A-3241-814F-83F17086C1B8}" type="slidenum">
              <a:rPr lang="nl-NL" smtClean="0"/>
              <a:pPr>
                <a:spcAft>
                  <a:spcPts val="600"/>
                </a:spcAft>
              </a:pPr>
              <a:t>11</a:t>
            </a:fld>
            <a:endParaRPr lang="nl-NL"/>
          </a:p>
        </p:txBody>
      </p:sp>
      <p:sp>
        <p:nvSpPr>
          <p:cNvPr id="11" name="Rechthoek 10">
            <a:extLst>
              <a:ext uri="{FF2B5EF4-FFF2-40B4-BE49-F238E27FC236}">
                <a16:creationId xmlns:a16="http://schemas.microsoft.com/office/drawing/2014/main" id="{28BCC429-05BB-0448-B2D1-5D69CFE1E174}"/>
              </a:ext>
            </a:extLst>
          </p:cNvPr>
          <p:cNvSpPr/>
          <p:nvPr/>
        </p:nvSpPr>
        <p:spPr>
          <a:xfrm>
            <a:off x="849675" y="5953623"/>
            <a:ext cx="9451658" cy="246221"/>
          </a:xfrm>
          <a:prstGeom prst="rect">
            <a:avLst/>
          </a:prstGeom>
        </p:spPr>
        <p:txBody>
          <a:bodyPr wrap="square">
            <a:spAutoFit/>
          </a:bodyPr>
          <a:lstStyle/>
          <a:p>
            <a:r>
              <a:rPr lang="nl-BE" sz="1000" dirty="0"/>
              <a:t>https://www.ecdc.europa.eu/sites/default/files/documents/COVID-19-vaccination-and-prioritisation-strategies.pdf</a:t>
            </a:r>
          </a:p>
        </p:txBody>
      </p:sp>
    </p:spTree>
    <p:extLst>
      <p:ext uri="{BB962C8B-B14F-4D97-AF65-F5344CB8AC3E}">
        <p14:creationId xmlns:p14="http://schemas.microsoft.com/office/powerpoint/2010/main" val="30984213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221F95E-0C09-4238-93DE-80DE2967CF31}"/>
              </a:ext>
            </a:extLst>
          </p:cNvPr>
          <p:cNvSpPr>
            <a:spLocks noGrp="1"/>
          </p:cNvSpPr>
          <p:nvPr>
            <p:ph type="title"/>
          </p:nvPr>
        </p:nvSpPr>
        <p:spPr>
          <a:xfrm>
            <a:off x="975042" y="487998"/>
            <a:ext cx="7650163" cy="1143000"/>
          </a:xfrm>
        </p:spPr>
        <p:txBody>
          <a:bodyPr vert="horz" lIns="91440" tIns="45720" rIns="91440" bIns="45720" rtlCol="0" anchor="ctr">
            <a:normAutofit/>
          </a:bodyPr>
          <a:lstStyle/>
          <a:p>
            <a:r>
              <a:rPr lang="nl-BE" sz="2800" dirty="0"/>
              <a:t>Vaccination strategies and plans </a:t>
            </a:r>
            <a:r>
              <a:rPr lang="nl-BE" sz="2400" dirty="0"/>
              <a:t>(ECDC, Feb 21)</a:t>
            </a:r>
          </a:p>
        </p:txBody>
      </p:sp>
      <p:sp>
        <p:nvSpPr>
          <p:cNvPr id="10" name="Rechthoek 9">
            <a:extLst>
              <a:ext uri="{FF2B5EF4-FFF2-40B4-BE49-F238E27FC236}">
                <a16:creationId xmlns:a16="http://schemas.microsoft.com/office/drawing/2014/main" id="{4BBCCD7B-439B-5343-B175-E6EA3ADA69ED}"/>
              </a:ext>
            </a:extLst>
          </p:cNvPr>
          <p:cNvSpPr/>
          <p:nvPr/>
        </p:nvSpPr>
        <p:spPr>
          <a:xfrm>
            <a:off x="4818248" y="1893230"/>
            <a:ext cx="4025696" cy="439200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GB" dirty="0"/>
              <a:t>Countries primarily prioritised </a:t>
            </a:r>
            <a:r>
              <a:rPr lang="en-GB" b="1" dirty="0">
                <a:solidFill>
                  <a:schemeClr val="accent1"/>
                </a:solidFill>
              </a:rPr>
              <a:t>elderly people </a:t>
            </a:r>
            <a:r>
              <a:rPr lang="en-GB" dirty="0"/>
              <a:t>(with various lower age cut-off across countries), </a:t>
            </a:r>
            <a:r>
              <a:rPr lang="en-GB" dirty="0">
                <a:solidFill>
                  <a:schemeClr val="accent1"/>
                </a:solidFill>
              </a:rPr>
              <a:t>residents and personnel in long-term </a:t>
            </a:r>
            <a:r>
              <a:rPr lang="en-GB" b="1" dirty="0">
                <a:solidFill>
                  <a:schemeClr val="accent1"/>
                </a:solidFill>
              </a:rPr>
              <a:t>care</a:t>
            </a:r>
            <a:r>
              <a:rPr lang="en-GB" dirty="0">
                <a:solidFill>
                  <a:schemeClr val="accent1"/>
                </a:solidFill>
              </a:rPr>
              <a:t> facilities, healthcare workers, social care personnel and those persons with certain </a:t>
            </a:r>
            <a:r>
              <a:rPr lang="en-GB" b="1" dirty="0">
                <a:solidFill>
                  <a:schemeClr val="accent1"/>
                </a:solidFill>
              </a:rPr>
              <a:t>comorbidities</a:t>
            </a:r>
            <a:r>
              <a:rPr lang="en-GB" dirty="0"/>
              <a:t>. </a:t>
            </a:r>
          </a:p>
          <a:p>
            <a:pPr marL="342900" indent="-342900">
              <a:buFont typeface="Arial" panose="020B0604020202020204" pitchFamily="34" charset="0"/>
              <a:buChar char="•"/>
            </a:pPr>
            <a:r>
              <a:rPr lang="en-GB" dirty="0"/>
              <a:t>Some countries also prioritise workers of essential public services other than those in health such as police, firefighters and </a:t>
            </a:r>
            <a:r>
              <a:rPr lang="en-GB" b="1" dirty="0">
                <a:solidFill>
                  <a:schemeClr val="accent1"/>
                </a:solidFill>
              </a:rPr>
              <a:t>educational institutions workers.</a:t>
            </a:r>
          </a:p>
        </p:txBody>
      </p:sp>
      <p:sp>
        <p:nvSpPr>
          <p:cNvPr id="4" name="Tijdelijke aanduiding voor voettekst 3">
            <a:extLst>
              <a:ext uri="{FF2B5EF4-FFF2-40B4-BE49-F238E27FC236}">
                <a16:creationId xmlns:a16="http://schemas.microsoft.com/office/drawing/2014/main" id="{59349D3F-1D05-F44F-BF58-6DC6D2151E2B}"/>
              </a:ext>
            </a:extLst>
          </p:cNvPr>
          <p:cNvSpPr>
            <a:spLocks noGrp="1"/>
          </p:cNvSpPr>
          <p:nvPr>
            <p:ph type="ftr" sz="quarter" idx="11"/>
          </p:nvPr>
        </p:nvSpPr>
        <p:spPr>
          <a:xfrm>
            <a:off x="5689599" y="6285230"/>
            <a:ext cx="2955926" cy="365125"/>
          </a:xfrm>
        </p:spPr>
        <p:txBody>
          <a:bodyPr vert="horz" lIns="91440" tIns="45720" rIns="91440" bIns="45720" rtlCol="0" anchor="ctr">
            <a:normAutofit/>
          </a:bodyPr>
          <a:lstStyle/>
          <a:p>
            <a:pPr>
              <a:spcAft>
                <a:spcPts val="600"/>
              </a:spcAft>
            </a:pPr>
            <a:r>
              <a:rPr lang="nl-NL" kern="1200" dirty="0">
                <a:latin typeface="+mn-lt"/>
                <a:ea typeface="+mn-ea"/>
                <a:cs typeface="+mn-cs"/>
              </a:rPr>
              <a:t>Leuven – 29 </a:t>
            </a:r>
            <a:r>
              <a:rPr lang="nl-NL" kern="1200" dirty="0" err="1">
                <a:latin typeface="+mn-lt"/>
                <a:ea typeface="+mn-ea"/>
                <a:cs typeface="+mn-cs"/>
              </a:rPr>
              <a:t>March</a:t>
            </a:r>
            <a:r>
              <a:rPr lang="nl-NL" kern="1200" dirty="0">
                <a:latin typeface="+mn-lt"/>
                <a:ea typeface="+mn-ea"/>
                <a:cs typeface="+mn-cs"/>
              </a:rPr>
              <a:t> 2021</a:t>
            </a:r>
          </a:p>
        </p:txBody>
      </p:sp>
      <p:sp>
        <p:nvSpPr>
          <p:cNvPr id="17" name="Slide Number Placeholder 5">
            <a:extLst>
              <a:ext uri="{FF2B5EF4-FFF2-40B4-BE49-F238E27FC236}">
                <a16:creationId xmlns:a16="http://schemas.microsoft.com/office/drawing/2014/main" id="{A0B712FA-1198-4E1C-849A-24417EDDDE16}"/>
              </a:ext>
            </a:extLst>
          </p:cNvPr>
          <p:cNvSpPr>
            <a:spLocks noGrp="1"/>
          </p:cNvSpPr>
          <p:nvPr>
            <p:ph type="sldNum" sz="quarter" idx="12"/>
          </p:nvPr>
        </p:nvSpPr>
        <p:spPr>
          <a:xfrm>
            <a:off x="3937000" y="6285230"/>
            <a:ext cx="1270000" cy="365125"/>
          </a:xfrm>
        </p:spPr>
        <p:txBody>
          <a:bodyPr vert="horz" lIns="91440" tIns="45720" rIns="91440" bIns="45720" rtlCol="0" anchor="ctr">
            <a:normAutofit/>
          </a:bodyPr>
          <a:lstStyle/>
          <a:p>
            <a:pPr>
              <a:spcAft>
                <a:spcPts val="600"/>
              </a:spcAft>
            </a:pPr>
            <a:fld id="{2491902F-DE0A-3241-814F-83F17086C1B8}" type="slidenum">
              <a:rPr lang="nl-NL" smtClean="0"/>
              <a:pPr>
                <a:spcAft>
                  <a:spcPts val="600"/>
                </a:spcAft>
              </a:pPr>
              <a:t>12</a:t>
            </a:fld>
            <a:endParaRPr lang="nl-NL"/>
          </a:p>
        </p:txBody>
      </p:sp>
      <p:sp>
        <p:nvSpPr>
          <p:cNvPr id="5" name="Tijdelijke aanduiding voor dianummer 4" hidden="1">
            <a:extLst>
              <a:ext uri="{FF2B5EF4-FFF2-40B4-BE49-F238E27FC236}">
                <a16:creationId xmlns:a16="http://schemas.microsoft.com/office/drawing/2014/main" id="{D0F5128C-8BEC-1349-A21E-271B108E8AB5}"/>
              </a:ext>
            </a:extLst>
          </p:cNvPr>
          <p:cNvSpPr>
            <a:spLocks noGrp="1"/>
          </p:cNvSpPr>
          <p:nvPr>
            <p:ph type="sldNum" sz="quarter" idx="12"/>
          </p:nvPr>
        </p:nvSpPr>
        <p:spPr/>
        <p:txBody>
          <a:bodyPr/>
          <a:lstStyle/>
          <a:p>
            <a:pPr>
              <a:spcAft>
                <a:spcPts val="600"/>
              </a:spcAft>
            </a:pPr>
            <a:fld id="{2491902F-DE0A-3241-814F-83F17086C1B8}" type="slidenum">
              <a:rPr lang="nl-NL" smtClean="0"/>
              <a:pPr>
                <a:spcAft>
                  <a:spcPts val="600"/>
                </a:spcAft>
              </a:pPr>
              <a:t>12</a:t>
            </a:fld>
            <a:endParaRPr lang="nl-NL"/>
          </a:p>
        </p:txBody>
      </p:sp>
      <p:sp>
        <p:nvSpPr>
          <p:cNvPr id="11" name="Rechthoek 10">
            <a:extLst>
              <a:ext uri="{FF2B5EF4-FFF2-40B4-BE49-F238E27FC236}">
                <a16:creationId xmlns:a16="http://schemas.microsoft.com/office/drawing/2014/main" id="{28BCC429-05BB-0448-B2D1-5D69CFE1E174}"/>
              </a:ext>
            </a:extLst>
          </p:cNvPr>
          <p:cNvSpPr/>
          <p:nvPr/>
        </p:nvSpPr>
        <p:spPr>
          <a:xfrm>
            <a:off x="849675" y="5953623"/>
            <a:ext cx="9451658" cy="400110"/>
          </a:xfrm>
          <a:prstGeom prst="rect">
            <a:avLst/>
          </a:prstGeom>
        </p:spPr>
        <p:txBody>
          <a:bodyPr wrap="square">
            <a:spAutoFit/>
          </a:bodyPr>
          <a:lstStyle/>
          <a:p>
            <a:r>
              <a:rPr lang="nl-BE" sz="1000" dirty="0"/>
              <a:t>https://www.ecdc.europa.eu/sites/default/files/documents/</a:t>
            </a:r>
            <a:br>
              <a:rPr lang="nl-BE" sz="1000" dirty="0"/>
            </a:br>
            <a:r>
              <a:rPr lang="nl-BE" sz="1000" dirty="0"/>
              <a:t>Overview-of-COVID-19-vaccination-strategies-deployment-plans-in-the-EU-EEA.pdf</a:t>
            </a:r>
          </a:p>
        </p:txBody>
      </p:sp>
      <p:pic>
        <p:nvPicPr>
          <p:cNvPr id="2" name="Afbeelding 1">
            <a:extLst>
              <a:ext uri="{FF2B5EF4-FFF2-40B4-BE49-F238E27FC236}">
                <a16:creationId xmlns:a16="http://schemas.microsoft.com/office/drawing/2014/main" id="{2B139F01-309D-7B40-AF73-3DC2336F50B5}"/>
              </a:ext>
            </a:extLst>
          </p:cNvPr>
          <p:cNvPicPr>
            <a:picLocks noChangeAspect="1"/>
          </p:cNvPicPr>
          <p:nvPr/>
        </p:nvPicPr>
        <p:blipFill>
          <a:blip r:embed="rId3"/>
          <a:stretch>
            <a:fillRect/>
          </a:stretch>
        </p:blipFill>
        <p:spPr>
          <a:xfrm>
            <a:off x="222732" y="2260600"/>
            <a:ext cx="4504045" cy="2501401"/>
          </a:xfrm>
          <a:prstGeom prst="rect">
            <a:avLst/>
          </a:prstGeom>
        </p:spPr>
      </p:pic>
    </p:spTree>
    <p:extLst>
      <p:ext uri="{BB962C8B-B14F-4D97-AF65-F5344CB8AC3E}">
        <p14:creationId xmlns:p14="http://schemas.microsoft.com/office/powerpoint/2010/main" val="41626007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228BC-A0A9-E14F-9870-BF8FB9782768}"/>
              </a:ext>
            </a:extLst>
          </p:cNvPr>
          <p:cNvSpPr>
            <a:spLocks noGrp="1"/>
          </p:cNvSpPr>
          <p:nvPr>
            <p:ph type="title"/>
          </p:nvPr>
        </p:nvSpPr>
        <p:spPr/>
        <p:txBody>
          <a:bodyPr/>
          <a:lstStyle/>
          <a:p>
            <a:r>
              <a:rPr lang="nl-BE" dirty="0"/>
              <a:t>Prioritisation of COVID-19 vaccination </a:t>
            </a:r>
            <a:r>
              <a:rPr lang="nl-BE" sz="2800" dirty="0"/>
              <a:t>© WHO, ECDC</a:t>
            </a:r>
          </a:p>
        </p:txBody>
      </p:sp>
      <p:sp>
        <p:nvSpPr>
          <p:cNvPr id="3" name="Tijdelijke aanduiding voor inhoud 2">
            <a:extLst>
              <a:ext uri="{FF2B5EF4-FFF2-40B4-BE49-F238E27FC236}">
                <a16:creationId xmlns:a16="http://schemas.microsoft.com/office/drawing/2014/main" id="{7D7EBFCC-5AF8-0A4E-A26C-333B46E15063}"/>
              </a:ext>
            </a:extLst>
          </p:cNvPr>
          <p:cNvSpPr>
            <a:spLocks noGrp="1"/>
          </p:cNvSpPr>
          <p:nvPr>
            <p:ph idx="1"/>
          </p:nvPr>
        </p:nvSpPr>
        <p:spPr/>
        <p:txBody>
          <a:bodyPr/>
          <a:lstStyle/>
          <a:p>
            <a:r>
              <a:rPr lang="en-GB" dirty="0"/>
              <a:t>The choice of optimal strategy depends on the objective:</a:t>
            </a:r>
          </a:p>
          <a:p>
            <a:pPr lvl="1"/>
            <a:r>
              <a:rPr lang="en-GB" sz="2000" dirty="0"/>
              <a:t>reducing mortality, saving life years </a:t>
            </a:r>
          </a:p>
          <a:p>
            <a:pPr lvl="1"/>
            <a:r>
              <a:rPr lang="en-GB" sz="2000" dirty="0"/>
              <a:t>reducing pressure on the healthcare system</a:t>
            </a:r>
            <a:r>
              <a:rPr lang="en-GB" dirty="0"/>
              <a:t>.</a:t>
            </a:r>
          </a:p>
          <a:p>
            <a:r>
              <a:rPr lang="en-GB" dirty="0"/>
              <a:t>The most effective and efficient approach is to prioritise the vaccination of those groups at highest risk of severe disease and death</a:t>
            </a:r>
          </a:p>
          <a:p>
            <a:endParaRPr lang="en-GB" dirty="0"/>
          </a:p>
        </p:txBody>
      </p:sp>
      <p:sp>
        <p:nvSpPr>
          <p:cNvPr id="4" name="Tijdelijke aanduiding voor voettekst 3">
            <a:extLst>
              <a:ext uri="{FF2B5EF4-FFF2-40B4-BE49-F238E27FC236}">
                <a16:creationId xmlns:a16="http://schemas.microsoft.com/office/drawing/2014/main" id="{80B9CEE7-FBBF-7645-B673-9BE8C4A8BCD7}"/>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81DFCA0F-BBB5-1E42-960B-10BED5349355}"/>
              </a:ext>
            </a:extLst>
          </p:cNvPr>
          <p:cNvSpPr>
            <a:spLocks noGrp="1"/>
          </p:cNvSpPr>
          <p:nvPr>
            <p:ph type="sldNum" sz="quarter" idx="12"/>
          </p:nvPr>
        </p:nvSpPr>
        <p:spPr/>
        <p:txBody>
          <a:bodyPr/>
          <a:lstStyle/>
          <a:p>
            <a:fld id="{2491902F-DE0A-3241-814F-83F17086C1B8}" type="slidenum">
              <a:rPr lang="nl-NL" smtClean="0"/>
              <a:pPr/>
              <a:t>13</a:t>
            </a:fld>
            <a:endParaRPr lang="nl-NL"/>
          </a:p>
        </p:txBody>
      </p:sp>
    </p:spTree>
    <p:extLst>
      <p:ext uri="{BB962C8B-B14F-4D97-AF65-F5344CB8AC3E}">
        <p14:creationId xmlns:p14="http://schemas.microsoft.com/office/powerpoint/2010/main" val="26479110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EA5BE-E010-7043-9414-791F05E38856}"/>
              </a:ext>
            </a:extLst>
          </p:cNvPr>
          <p:cNvSpPr>
            <a:spLocks noGrp="1"/>
          </p:cNvSpPr>
          <p:nvPr>
            <p:ph type="title"/>
          </p:nvPr>
        </p:nvSpPr>
        <p:spPr/>
        <p:txBody>
          <a:bodyPr/>
          <a:lstStyle/>
          <a:p>
            <a:r>
              <a:rPr lang="nl-BE" dirty="0"/>
              <a:t>Arguments for prioritization of education staff</a:t>
            </a:r>
          </a:p>
        </p:txBody>
      </p:sp>
      <p:sp>
        <p:nvSpPr>
          <p:cNvPr id="3" name="Tijdelijke aanduiding voor inhoud 2">
            <a:extLst>
              <a:ext uri="{FF2B5EF4-FFF2-40B4-BE49-F238E27FC236}">
                <a16:creationId xmlns:a16="http://schemas.microsoft.com/office/drawing/2014/main" id="{97E92C25-34E7-0A4E-BC86-275EAA08AD18}"/>
              </a:ext>
            </a:extLst>
          </p:cNvPr>
          <p:cNvSpPr>
            <a:spLocks noGrp="1"/>
          </p:cNvSpPr>
          <p:nvPr>
            <p:ph idx="1"/>
          </p:nvPr>
        </p:nvSpPr>
        <p:spPr>
          <a:xfrm>
            <a:off x="995362" y="1630998"/>
            <a:ext cx="7650163" cy="4180522"/>
          </a:xfrm>
        </p:spPr>
        <p:txBody>
          <a:bodyPr>
            <a:noAutofit/>
          </a:bodyPr>
          <a:lstStyle/>
          <a:p>
            <a:r>
              <a:rPr lang="en-GB" sz="1900" dirty="0"/>
              <a:t>Educational staff and adults within the school setting are generally not seen to be at a higher risk of infection than other occupations […] (ECDC)</a:t>
            </a:r>
          </a:p>
          <a:p>
            <a:pPr marL="0" indent="0">
              <a:buNone/>
            </a:pPr>
            <a:r>
              <a:rPr lang="en-GB" sz="1900" dirty="0"/>
              <a:t>BUT:</a:t>
            </a:r>
          </a:p>
          <a:p>
            <a:r>
              <a:rPr lang="en-GB" sz="1900" dirty="0"/>
              <a:t>“The effect of their vaccination is not only on teachers, however. Primary school classes include teachers and assistants, and if any are Covid-positive, the class quarantines (…); they are </a:t>
            </a:r>
            <a:r>
              <a:rPr lang="en-GB" sz="1900" b="1" dirty="0"/>
              <a:t>losing education experience</a:t>
            </a:r>
            <a:r>
              <a:rPr lang="en-GB" sz="1900" dirty="0"/>
              <a:t>. </a:t>
            </a:r>
            <a:r>
              <a:rPr lang="en-GB" sz="1900" dirty="0">
                <a:latin typeface="Verdana" panose="020B0604030504040204" pitchFamily="34" charset="0"/>
                <a:ea typeface="Verdana" panose="020B0604030504040204" pitchFamily="34" charset="0"/>
                <a:cs typeface="Verdana" panose="020B0604030504040204" pitchFamily="34" charset="0"/>
              </a:rPr>
              <a:t>(</a:t>
            </a:r>
            <a:r>
              <a:rPr lang="nl-BE" sz="1900" dirty="0">
                <a:solidFill>
                  <a:srgbClr val="0F0F0F"/>
                </a:solidFill>
                <a:latin typeface="Verdana" panose="020B0604030504040204" pitchFamily="34" charset="0"/>
                <a:ea typeface="Verdana" panose="020B0604030504040204" pitchFamily="34" charset="0"/>
                <a:cs typeface="Verdana" panose="020B0604030504040204" pitchFamily="34" charset="0"/>
              </a:rPr>
              <a:t>Prof Joy Townsend, London School of Hygiene and Tropical Medicine, </a:t>
            </a:r>
            <a:r>
              <a:rPr lang="en-GB" sz="1900" dirty="0">
                <a:latin typeface="Verdana" panose="020B0604030504040204" pitchFamily="34" charset="0"/>
                <a:ea typeface="Verdana" panose="020B0604030504040204" pitchFamily="34" charset="0"/>
                <a:cs typeface="Verdana" panose="020B0604030504040204" pitchFamily="34" charset="0"/>
              </a:rPr>
              <a:t>UK)</a:t>
            </a:r>
          </a:p>
          <a:p>
            <a:r>
              <a:rPr lang="nl-BE" sz="1900" dirty="0">
                <a:solidFill>
                  <a:srgbClr val="000000"/>
                </a:solidFill>
                <a:latin typeface="Verdana" panose="020B0604030504040204" pitchFamily="34" charset="0"/>
                <a:ea typeface="Verdana" panose="020B0604030504040204" pitchFamily="34" charset="0"/>
                <a:cs typeface="Verdana" panose="020B0604030504040204" pitchFamily="34" charset="0"/>
              </a:rPr>
              <a:t>“Preventing a learning crisis from becoming a generational catastrophe requires urgent action from all. […] When education systems collapse, peace, prosperous and productive societies cannot be sustained.” (United Nations)</a:t>
            </a:r>
            <a:endParaRPr lang="en-GB" sz="19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voettekst 3">
            <a:extLst>
              <a:ext uri="{FF2B5EF4-FFF2-40B4-BE49-F238E27FC236}">
                <a16:creationId xmlns:a16="http://schemas.microsoft.com/office/drawing/2014/main" id="{BE6405D5-6729-9145-AC6D-89936E03A6A5}"/>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69C9B577-8DCF-DA4F-BA8E-096877778296}"/>
              </a:ext>
            </a:extLst>
          </p:cNvPr>
          <p:cNvSpPr>
            <a:spLocks noGrp="1"/>
          </p:cNvSpPr>
          <p:nvPr>
            <p:ph type="sldNum" sz="quarter" idx="12"/>
          </p:nvPr>
        </p:nvSpPr>
        <p:spPr/>
        <p:txBody>
          <a:bodyPr/>
          <a:lstStyle/>
          <a:p>
            <a:fld id="{2491902F-DE0A-3241-814F-83F17086C1B8}" type="slidenum">
              <a:rPr lang="nl-NL" smtClean="0"/>
              <a:pPr/>
              <a:t>14</a:t>
            </a:fld>
            <a:endParaRPr lang="nl-NL"/>
          </a:p>
        </p:txBody>
      </p:sp>
    </p:spTree>
    <p:extLst>
      <p:ext uri="{BB962C8B-B14F-4D97-AF65-F5344CB8AC3E}">
        <p14:creationId xmlns:p14="http://schemas.microsoft.com/office/powerpoint/2010/main" val="375168243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EA5BE-E010-7043-9414-791F05E38856}"/>
              </a:ext>
            </a:extLst>
          </p:cNvPr>
          <p:cNvSpPr>
            <a:spLocks noGrp="1"/>
          </p:cNvSpPr>
          <p:nvPr>
            <p:ph type="title"/>
          </p:nvPr>
        </p:nvSpPr>
        <p:spPr/>
        <p:txBody>
          <a:bodyPr/>
          <a:lstStyle/>
          <a:p>
            <a:r>
              <a:rPr lang="en-GB" sz="2800" dirty="0"/>
              <a:t>Inclusion of school and childcare staff on the priority list</a:t>
            </a:r>
          </a:p>
        </p:txBody>
      </p:sp>
      <p:sp>
        <p:nvSpPr>
          <p:cNvPr id="3" name="Tijdelijke aanduiding voor inhoud 2">
            <a:extLst>
              <a:ext uri="{FF2B5EF4-FFF2-40B4-BE49-F238E27FC236}">
                <a16:creationId xmlns:a16="http://schemas.microsoft.com/office/drawing/2014/main" id="{97E92C25-34E7-0A4E-BC86-275EAA08AD18}"/>
              </a:ext>
            </a:extLst>
          </p:cNvPr>
          <p:cNvSpPr>
            <a:spLocks noGrp="1"/>
          </p:cNvSpPr>
          <p:nvPr>
            <p:ph idx="1"/>
          </p:nvPr>
        </p:nvSpPr>
        <p:spPr>
          <a:xfrm>
            <a:off x="995362" y="1726338"/>
            <a:ext cx="7650163" cy="4180522"/>
          </a:xfrm>
        </p:spPr>
        <p:txBody>
          <a:bodyPr>
            <a:noAutofit/>
          </a:bodyPr>
          <a:lstStyle/>
          <a:p>
            <a:r>
              <a:rPr lang="en-GB" sz="1900" dirty="0"/>
              <a:t>Provides more </a:t>
            </a:r>
            <a:r>
              <a:rPr lang="en-GB" sz="1900" b="1" dirty="0"/>
              <a:t>protection</a:t>
            </a:r>
            <a:r>
              <a:rPr lang="en-GB" sz="1900" dirty="0"/>
              <a:t> for children and their families</a:t>
            </a:r>
          </a:p>
          <a:p>
            <a:r>
              <a:rPr lang="en-GB" sz="1900" dirty="0"/>
              <a:t>Reduces the chance of settings being closed for weeks and working parents having to take time off work</a:t>
            </a:r>
          </a:p>
          <a:p>
            <a:r>
              <a:rPr lang="en-GB" sz="1900" dirty="0"/>
              <a:t>Ensures </a:t>
            </a:r>
            <a:r>
              <a:rPr lang="en-GB" sz="1900" b="1" dirty="0"/>
              <a:t>continuity of education </a:t>
            </a:r>
            <a:r>
              <a:rPr lang="en-GB" sz="1900" dirty="0"/>
              <a:t>for children</a:t>
            </a:r>
          </a:p>
          <a:p>
            <a:r>
              <a:rPr lang="en-GB" sz="1900" dirty="0"/>
              <a:t>Allows schools to return to normality faster, having a positive </a:t>
            </a:r>
            <a:r>
              <a:rPr lang="en-GB" sz="1900" b="1" dirty="0"/>
              <a:t>impact on children’s mental health</a:t>
            </a:r>
          </a:p>
          <a:p>
            <a:r>
              <a:rPr lang="en-GB" sz="1900" dirty="0"/>
              <a:t>Reduces the chance of </a:t>
            </a:r>
            <a:r>
              <a:rPr lang="en-GB" sz="1900" b="1" dirty="0"/>
              <a:t>care workers having to stay at home </a:t>
            </a:r>
            <a:r>
              <a:rPr lang="en-GB" sz="1900" dirty="0"/>
              <a:t>with children who are isolated due to closures</a:t>
            </a:r>
          </a:p>
          <a:p>
            <a:r>
              <a:rPr lang="en-GB" sz="1900" dirty="0"/>
              <a:t>“The consequences of extended missed or impaired education are steep, especially for the most marginalized. The longer children remain out of school, the less likely they are to return, and the more difficult it is for their parents to resume work” (UNICEF)</a:t>
            </a:r>
          </a:p>
        </p:txBody>
      </p:sp>
      <p:sp>
        <p:nvSpPr>
          <p:cNvPr id="4" name="Tijdelijke aanduiding voor voettekst 3">
            <a:extLst>
              <a:ext uri="{FF2B5EF4-FFF2-40B4-BE49-F238E27FC236}">
                <a16:creationId xmlns:a16="http://schemas.microsoft.com/office/drawing/2014/main" id="{BE6405D5-6729-9145-AC6D-89936E03A6A5}"/>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69C9B577-8DCF-DA4F-BA8E-096877778296}"/>
              </a:ext>
            </a:extLst>
          </p:cNvPr>
          <p:cNvSpPr>
            <a:spLocks noGrp="1"/>
          </p:cNvSpPr>
          <p:nvPr>
            <p:ph type="sldNum" sz="quarter" idx="12"/>
          </p:nvPr>
        </p:nvSpPr>
        <p:spPr/>
        <p:txBody>
          <a:bodyPr/>
          <a:lstStyle/>
          <a:p>
            <a:fld id="{2491902F-DE0A-3241-814F-83F17086C1B8}" type="slidenum">
              <a:rPr lang="nl-NL" smtClean="0"/>
              <a:pPr/>
              <a:t>15</a:t>
            </a:fld>
            <a:endParaRPr lang="nl-NL"/>
          </a:p>
        </p:txBody>
      </p:sp>
    </p:spTree>
    <p:extLst>
      <p:ext uri="{BB962C8B-B14F-4D97-AF65-F5344CB8AC3E}">
        <p14:creationId xmlns:p14="http://schemas.microsoft.com/office/powerpoint/2010/main" val="216815486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33DB5-C9DC-AA47-ACF6-A7D9E315E934}"/>
              </a:ext>
            </a:extLst>
          </p:cNvPr>
          <p:cNvSpPr>
            <a:spLocks noGrp="1"/>
          </p:cNvSpPr>
          <p:nvPr>
            <p:ph type="title"/>
          </p:nvPr>
        </p:nvSpPr>
        <p:spPr/>
        <p:txBody>
          <a:bodyPr/>
          <a:lstStyle/>
          <a:p>
            <a:r>
              <a:rPr lang="nl-BE" dirty="0"/>
              <a:t>From physical health to mental health</a:t>
            </a:r>
          </a:p>
        </p:txBody>
      </p:sp>
      <p:sp>
        <p:nvSpPr>
          <p:cNvPr id="3" name="Tijdelijke aanduiding voor inhoud 2">
            <a:extLst>
              <a:ext uri="{FF2B5EF4-FFF2-40B4-BE49-F238E27FC236}">
                <a16:creationId xmlns:a16="http://schemas.microsoft.com/office/drawing/2014/main" id="{5E0FDE45-CDBD-DD40-8817-22DD2DA52341}"/>
              </a:ext>
            </a:extLst>
          </p:cNvPr>
          <p:cNvSpPr>
            <a:spLocks noGrp="1"/>
          </p:cNvSpPr>
          <p:nvPr>
            <p:ph idx="1"/>
          </p:nvPr>
        </p:nvSpPr>
        <p:spPr/>
        <p:txBody>
          <a:bodyPr/>
          <a:lstStyle/>
          <a:p>
            <a:r>
              <a:rPr lang="en-GB" dirty="0"/>
              <a:t>Teachers have experienced </a:t>
            </a:r>
            <a:r>
              <a:rPr lang="en-GB" b="1" dirty="0"/>
              <a:t>higher levels of distress </a:t>
            </a:r>
            <a:r>
              <a:rPr lang="en-GB" dirty="0"/>
              <a:t>due to the </a:t>
            </a:r>
            <a:r>
              <a:rPr lang="en-GB" b="1" dirty="0"/>
              <a:t>workload</a:t>
            </a:r>
            <a:r>
              <a:rPr lang="en-GB" dirty="0"/>
              <a:t> generated during the lockdown. </a:t>
            </a:r>
          </a:p>
          <a:p>
            <a:r>
              <a:rPr lang="en-GB" dirty="0"/>
              <a:t>Due to quarantines, prolonged and repeated closures of education institutions are taking a rising </a:t>
            </a:r>
            <a:r>
              <a:rPr lang="en-GB" b="1" dirty="0"/>
              <a:t>psycho-social toll on students</a:t>
            </a:r>
            <a:r>
              <a:rPr lang="en-GB" dirty="0"/>
              <a:t>, increasing learning losses and the risk of dropping out, disproportionately impacting the most </a:t>
            </a:r>
            <a:r>
              <a:rPr lang="en-GB" b="1" dirty="0"/>
              <a:t>vulnerable</a:t>
            </a:r>
            <a:r>
              <a:rPr lang="en-GB" dirty="0"/>
              <a:t>. (UNESCO)</a:t>
            </a:r>
          </a:p>
        </p:txBody>
      </p:sp>
      <p:sp>
        <p:nvSpPr>
          <p:cNvPr id="4" name="Tijdelijke aanduiding voor voettekst 3">
            <a:extLst>
              <a:ext uri="{FF2B5EF4-FFF2-40B4-BE49-F238E27FC236}">
                <a16:creationId xmlns:a16="http://schemas.microsoft.com/office/drawing/2014/main" id="{F9F1844E-5E64-2D4B-B3DD-31B067D8F310}"/>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C2D5B82B-BC65-1C48-9B26-5E23502E1F8C}"/>
              </a:ext>
            </a:extLst>
          </p:cNvPr>
          <p:cNvSpPr>
            <a:spLocks noGrp="1"/>
          </p:cNvSpPr>
          <p:nvPr>
            <p:ph type="sldNum" sz="quarter" idx="12"/>
          </p:nvPr>
        </p:nvSpPr>
        <p:spPr/>
        <p:txBody>
          <a:bodyPr/>
          <a:lstStyle/>
          <a:p>
            <a:fld id="{2491902F-DE0A-3241-814F-83F17086C1B8}" type="slidenum">
              <a:rPr lang="nl-NL" smtClean="0"/>
              <a:pPr/>
              <a:t>16</a:t>
            </a:fld>
            <a:endParaRPr lang="nl-NL"/>
          </a:p>
        </p:txBody>
      </p:sp>
    </p:spTree>
    <p:extLst>
      <p:ext uri="{BB962C8B-B14F-4D97-AF65-F5344CB8AC3E}">
        <p14:creationId xmlns:p14="http://schemas.microsoft.com/office/powerpoint/2010/main" val="7363667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2A3C8-6916-BC43-AFAF-40C2001BF491}"/>
              </a:ext>
            </a:extLst>
          </p:cNvPr>
          <p:cNvSpPr>
            <a:spLocks noGrp="1"/>
          </p:cNvSpPr>
          <p:nvPr>
            <p:ph type="title"/>
          </p:nvPr>
        </p:nvSpPr>
        <p:spPr>
          <a:xfrm>
            <a:off x="498475" y="2217353"/>
            <a:ext cx="6369367" cy="3124200"/>
          </a:xfrm>
        </p:spPr>
        <p:txBody>
          <a:bodyPr/>
          <a:lstStyle/>
          <a:p>
            <a:r>
              <a:rPr lang="nl-BE" dirty="0"/>
              <a:t>School closures</a:t>
            </a:r>
          </a:p>
        </p:txBody>
      </p:sp>
      <p:sp>
        <p:nvSpPr>
          <p:cNvPr id="4" name="Tijdelijke aanduiding voor tekst 3">
            <a:extLst>
              <a:ext uri="{FF2B5EF4-FFF2-40B4-BE49-F238E27FC236}">
                <a16:creationId xmlns:a16="http://schemas.microsoft.com/office/drawing/2014/main" id="{F5DB3016-D4D1-7F44-A714-CDA525D87899}"/>
              </a:ext>
            </a:extLst>
          </p:cNvPr>
          <p:cNvSpPr>
            <a:spLocks noGrp="1"/>
          </p:cNvSpPr>
          <p:nvPr>
            <p:ph type="body" sz="quarter" idx="12"/>
          </p:nvPr>
        </p:nvSpPr>
        <p:spPr/>
        <p:txBody>
          <a:bodyPr/>
          <a:lstStyle/>
          <a:p>
            <a:r>
              <a:rPr lang="nl-BE" dirty="0"/>
              <a:t>2</a:t>
            </a:r>
          </a:p>
        </p:txBody>
      </p:sp>
    </p:spTree>
    <p:extLst>
      <p:ext uri="{BB962C8B-B14F-4D97-AF65-F5344CB8AC3E}">
        <p14:creationId xmlns:p14="http://schemas.microsoft.com/office/powerpoint/2010/main" val="424355740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67218-D206-F649-9385-A143ED2BEE15}"/>
              </a:ext>
            </a:extLst>
          </p:cNvPr>
          <p:cNvSpPr>
            <a:spLocks noGrp="1"/>
          </p:cNvSpPr>
          <p:nvPr>
            <p:ph type="title"/>
          </p:nvPr>
        </p:nvSpPr>
        <p:spPr>
          <a:xfrm>
            <a:off x="498793" y="472758"/>
            <a:ext cx="6369367" cy="1063434"/>
          </a:xfrm>
        </p:spPr>
        <p:txBody>
          <a:bodyPr/>
          <a:lstStyle/>
          <a:p>
            <a:r>
              <a:rPr lang="nl-BE" dirty="0"/>
              <a:t>Adverse consequences of school closures (UNESCO)</a:t>
            </a:r>
            <a:br>
              <a:rPr lang="nl-BE" dirty="0"/>
            </a:br>
            <a:br>
              <a:rPr lang="nl-BE" dirty="0"/>
            </a:br>
            <a:br>
              <a:rPr lang="nl-BE" dirty="0"/>
            </a:br>
            <a:endParaRPr lang="nl-BE" sz="1200" dirty="0"/>
          </a:p>
        </p:txBody>
      </p:sp>
      <p:sp>
        <p:nvSpPr>
          <p:cNvPr id="3" name="Tijdelijke aanduiding voor tekst 2">
            <a:extLst>
              <a:ext uri="{FF2B5EF4-FFF2-40B4-BE49-F238E27FC236}">
                <a16:creationId xmlns:a16="http://schemas.microsoft.com/office/drawing/2014/main" id="{20BB96B7-C045-BC47-AA9F-7D07EA13E02E}"/>
              </a:ext>
            </a:extLst>
          </p:cNvPr>
          <p:cNvSpPr>
            <a:spLocks noGrp="1"/>
          </p:cNvSpPr>
          <p:nvPr>
            <p:ph type="body" idx="1"/>
          </p:nvPr>
        </p:nvSpPr>
        <p:spPr>
          <a:xfrm>
            <a:off x="498793" y="1719072"/>
            <a:ext cx="6369367" cy="3226213"/>
          </a:xfrm>
        </p:spPr>
        <p:txBody>
          <a:bodyPr>
            <a:noAutofit/>
          </a:bodyPr>
          <a:lstStyle/>
          <a:p>
            <a:pPr marL="285750" indent="-285750">
              <a:buFont typeface="Arial" panose="020B0604020202020204" pitchFamily="34" charset="0"/>
              <a:buChar char="•"/>
            </a:pPr>
            <a:r>
              <a:rPr lang="en-GB" sz="1600" b="1" dirty="0"/>
              <a:t>Confusion and stress for teachers</a:t>
            </a:r>
            <a:endParaRPr lang="en-GB" sz="1600" dirty="0"/>
          </a:p>
          <a:p>
            <a:pPr marL="285750" indent="-285750">
              <a:buFont typeface="Arial" panose="020B0604020202020204" pitchFamily="34" charset="0"/>
              <a:buChar char="•"/>
            </a:pPr>
            <a:r>
              <a:rPr lang="en-GB" sz="1500" dirty="0"/>
              <a:t>(…) teachers are often unsure of their obligations and how to maintain connections with students to support learning. Transitions to </a:t>
            </a:r>
            <a:r>
              <a:rPr lang="en-GB" sz="1500" b="1" dirty="0"/>
              <a:t>distance learning platforms </a:t>
            </a:r>
            <a:r>
              <a:rPr lang="en-GB" sz="1500" dirty="0"/>
              <a:t>tend to be messy and frustrating (…). </a:t>
            </a:r>
            <a:br>
              <a:rPr lang="en-GB" sz="1500" dirty="0"/>
            </a:br>
            <a:endParaRPr lang="en-GB" sz="1500" dirty="0"/>
          </a:p>
          <a:p>
            <a:pPr marL="285750" indent="-285750">
              <a:buFont typeface="Arial" panose="020B0604020202020204" pitchFamily="34" charset="0"/>
              <a:buChar char="•"/>
            </a:pPr>
            <a:r>
              <a:rPr lang="en-GB" sz="1600" b="1" dirty="0"/>
              <a:t>High economic costs</a:t>
            </a:r>
            <a:endParaRPr lang="en-GB" sz="1600" dirty="0"/>
          </a:p>
          <a:p>
            <a:pPr marL="285750" indent="-285750">
              <a:buFont typeface="Arial" panose="020B0604020202020204" pitchFamily="34" charset="0"/>
              <a:buChar char="•"/>
            </a:pPr>
            <a:r>
              <a:rPr lang="en-GB" sz="1500" dirty="0"/>
              <a:t>Working parents are more likely to </a:t>
            </a:r>
            <a:r>
              <a:rPr lang="en-GB" sz="1500" b="1" dirty="0"/>
              <a:t>miss work </a:t>
            </a:r>
            <a:r>
              <a:rPr lang="en-GB" sz="1500" dirty="0"/>
              <a:t>when schools close in order to take care of their children. This results in wage loss and tend to negatively impact productivity.</a:t>
            </a:r>
            <a:br>
              <a:rPr lang="en-GB" sz="1500" dirty="0"/>
            </a:br>
            <a:endParaRPr lang="en-GB" sz="1500" dirty="0"/>
          </a:p>
          <a:p>
            <a:pPr marL="285750" indent="-285750">
              <a:buFont typeface="Arial" panose="020B0604020202020204" pitchFamily="34" charset="0"/>
              <a:buChar char="•"/>
            </a:pPr>
            <a:r>
              <a:rPr lang="en-GB" sz="1600" b="1" dirty="0"/>
              <a:t>Increased pressure on schools and school systems that remain open</a:t>
            </a:r>
            <a:endParaRPr lang="en-GB" sz="1600" dirty="0"/>
          </a:p>
          <a:p>
            <a:pPr marL="285750" indent="-285750">
              <a:buFont typeface="Arial" panose="020B0604020202020204" pitchFamily="34" charset="0"/>
              <a:buChar char="•"/>
            </a:pPr>
            <a:r>
              <a:rPr lang="en-GB" sz="1600" dirty="0"/>
              <a:t>Localized school closures place burdens on schools as governments and parents alike redirect children to schools that remain open.</a:t>
            </a:r>
            <a:endParaRPr lang="en-GB" sz="1500" dirty="0"/>
          </a:p>
        </p:txBody>
      </p:sp>
    </p:spTree>
    <p:extLst>
      <p:ext uri="{BB962C8B-B14F-4D97-AF65-F5344CB8AC3E}">
        <p14:creationId xmlns:p14="http://schemas.microsoft.com/office/powerpoint/2010/main" val="19581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98575FA-F6D9-284B-AD9B-B9643C92181D}"/>
              </a:ext>
            </a:extLst>
          </p:cNvPr>
          <p:cNvSpPr>
            <a:spLocks noGrp="1"/>
          </p:cNvSpPr>
          <p:nvPr>
            <p:ph type="ftr" sz="quarter" idx="11"/>
          </p:nvPr>
        </p:nvSpPr>
        <p:spPr/>
        <p:txBody>
          <a:bodyPr/>
          <a:lstStyle/>
          <a:p>
            <a:r>
              <a:rPr lang="nl-NL"/>
              <a:t>Leuven – 29 March 2021</a:t>
            </a:r>
          </a:p>
        </p:txBody>
      </p:sp>
      <p:sp>
        <p:nvSpPr>
          <p:cNvPr id="3" name="Tijdelijke aanduiding voor dianummer 2">
            <a:extLst>
              <a:ext uri="{FF2B5EF4-FFF2-40B4-BE49-F238E27FC236}">
                <a16:creationId xmlns:a16="http://schemas.microsoft.com/office/drawing/2014/main" id="{9E09485F-F458-3D44-A80C-8AE55E67FBD1}"/>
              </a:ext>
            </a:extLst>
          </p:cNvPr>
          <p:cNvSpPr>
            <a:spLocks noGrp="1"/>
          </p:cNvSpPr>
          <p:nvPr>
            <p:ph type="sldNum" sz="quarter" idx="12"/>
          </p:nvPr>
        </p:nvSpPr>
        <p:spPr/>
        <p:txBody>
          <a:bodyPr/>
          <a:lstStyle/>
          <a:p>
            <a:fld id="{2491902F-DE0A-3241-814F-83F17086C1B8}" type="slidenum">
              <a:rPr lang="nl-NL" smtClean="0"/>
              <a:pPr/>
              <a:t>19</a:t>
            </a:fld>
            <a:endParaRPr lang="nl-NL"/>
          </a:p>
        </p:txBody>
      </p:sp>
      <p:pic>
        <p:nvPicPr>
          <p:cNvPr id="5" name="Afbeelding 4" descr="Afbeelding met kaart&#10;&#10;Automatisch gegenereerde beschrijving">
            <a:extLst>
              <a:ext uri="{FF2B5EF4-FFF2-40B4-BE49-F238E27FC236}">
                <a16:creationId xmlns:a16="http://schemas.microsoft.com/office/drawing/2014/main" id="{5AF25C2B-DD73-AA4C-BF2B-EC8F2E88F19A}"/>
              </a:ext>
            </a:extLst>
          </p:cNvPr>
          <p:cNvPicPr>
            <a:picLocks noChangeAspect="1"/>
          </p:cNvPicPr>
          <p:nvPr/>
        </p:nvPicPr>
        <p:blipFill>
          <a:blip r:embed="rId3"/>
          <a:stretch>
            <a:fillRect/>
          </a:stretch>
        </p:blipFill>
        <p:spPr>
          <a:xfrm>
            <a:off x="1314234" y="235832"/>
            <a:ext cx="6454198" cy="4782496"/>
          </a:xfrm>
          <a:prstGeom prst="rect">
            <a:avLst/>
          </a:prstGeom>
        </p:spPr>
      </p:pic>
      <p:sp>
        <p:nvSpPr>
          <p:cNvPr id="6" name="Tekstvak 5">
            <a:extLst>
              <a:ext uri="{FF2B5EF4-FFF2-40B4-BE49-F238E27FC236}">
                <a16:creationId xmlns:a16="http://schemas.microsoft.com/office/drawing/2014/main" id="{A309B7E3-262E-3E43-8B83-3144F3490C6B}"/>
              </a:ext>
            </a:extLst>
          </p:cNvPr>
          <p:cNvSpPr txBox="1"/>
          <p:nvPr/>
        </p:nvSpPr>
        <p:spPr>
          <a:xfrm>
            <a:off x="2322576" y="5190114"/>
            <a:ext cx="4286751" cy="923330"/>
          </a:xfrm>
          <a:prstGeom prst="rect">
            <a:avLst/>
          </a:prstGeom>
          <a:noFill/>
        </p:spPr>
        <p:txBody>
          <a:bodyPr wrap="none" rtlCol="0">
            <a:spAutoFit/>
          </a:bodyPr>
          <a:lstStyle/>
          <a:p>
            <a:r>
              <a:rPr lang="nl-BE" b="1" dirty="0"/>
              <a:t>163,921,494</a:t>
            </a:r>
            <a:r>
              <a:rPr lang="nl-BE" dirty="0"/>
              <a:t> </a:t>
            </a:r>
            <a:r>
              <a:rPr lang="nl-BE" b="1" dirty="0"/>
              <a:t>affected learners,</a:t>
            </a:r>
            <a:br>
              <a:rPr lang="nl-BE" dirty="0"/>
            </a:br>
            <a:r>
              <a:rPr lang="nl-BE" b="1" dirty="0"/>
              <a:t>9.4%</a:t>
            </a:r>
            <a:r>
              <a:rPr lang="nl-BE" dirty="0"/>
              <a:t> </a:t>
            </a:r>
            <a:r>
              <a:rPr lang="nl-BE" b="1" dirty="0"/>
              <a:t>of total enrolled learners,</a:t>
            </a:r>
            <a:br>
              <a:rPr lang="nl-BE" dirty="0"/>
            </a:br>
            <a:r>
              <a:rPr lang="nl-BE" b="1" dirty="0"/>
              <a:t>26</a:t>
            </a:r>
            <a:r>
              <a:rPr lang="nl-BE" dirty="0"/>
              <a:t> </a:t>
            </a:r>
            <a:r>
              <a:rPr lang="nl-BE" b="1" dirty="0"/>
              <a:t>country-wide closures</a:t>
            </a:r>
            <a:endParaRPr lang="nl-BE" dirty="0"/>
          </a:p>
        </p:txBody>
      </p:sp>
      <p:sp>
        <p:nvSpPr>
          <p:cNvPr id="7" name="Tekstvak 6">
            <a:extLst>
              <a:ext uri="{FF2B5EF4-FFF2-40B4-BE49-F238E27FC236}">
                <a16:creationId xmlns:a16="http://schemas.microsoft.com/office/drawing/2014/main" id="{4EF436A3-6583-3040-8A6E-F804E19FAD68}"/>
              </a:ext>
            </a:extLst>
          </p:cNvPr>
          <p:cNvSpPr txBox="1"/>
          <p:nvPr/>
        </p:nvSpPr>
        <p:spPr>
          <a:xfrm>
            <a:off x="7002838" y="5467113"/>
            <a:ext cx="1531188" cy="646331"/>
          </a:xfrm>
          <a:prstGeom prst="rect">
            <a:avLst/>
          </a:prstGeom>
          <a:noFill/>
        </p:spPr>
        <p:txBody>
          <a:bodyPr wrap="none" rtlCol="0">
            <a:spAutoFit/>
          </a:bodyPr>
          <a:lstStyle/>
          <a:p>
            <a:r>
              <a:rPr lang="nl-BE" dirty="0"/>
              <a:t>UNESCO </a:t>
            </a:r>
          </a:p>
          <a:p>
            <a:r>
              <a:rPr lang="nl-BE" dirty="0"/>
              <a:t>26.03.2021</a:t>
            </a:r>
          </a:p>
        </p:txBody>
      </p:sp>
    </p:spTree>
    <p:extLst>
      <p:ext uri="{BB962C8B-B14F-4D97-AF65-F5344CB8AC3E}">
        <p14:creationId xmlns:p14="http://schemas.microsoft.com/office/powerpoint/2010/main" val="11263928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objectives</a:t>
            </a:r>
          </a:p>
        </p:txBody>
      </p:sp>
      <p:sp>
        <p:nvSpPr>
          <p:cNvPr id="3" name="Content Placeholder 2"/>
          <p:cNvSpPr>
            <a:spLocks noGrp="1"/>
          </p:cNvSpPr>
          <p:nvPr>
            <p:ph idx="1"/>
          </p:nvPr>
        </p:nvSpPr>
        <p:spPr>
          <a:xfrm>
            <a:off x="995362" y="1772935"/>
            <a:ext cx="7650163" cy="4180522"/>
          </a:xfrm>
        </p:spPr>
        <p:txBody>
          <a:bodyPr>
            <a:normAutofit lnSpcReduction="10000"/>
          </a:bodyPr>
          <a:lstStyle/>
          <a:p>
            <a:pPr marL="0" indent="0">
              <a:buNone/>
            </a:pPr>
            <a:r>
              <a:rPr lang="en-GB" dirty="0"/>
              <a:t>A quick scan of the </a:t>
            </a:r>
            <a:r>
              <a:rPr lang="en-GB" dirty="0">
                <a:solidFill>
                  <a:schemeClr val="accent1"/>
                </a:solidFill>
              </a:rPr>
              <a:t>OSH conditions </a:t>
            </a:r>
            <a:r>
              <a:rPr lang="en-GB" dirty="0"/>
              <a:t>of the </a:t>
            </a:r>
            <a:r>
              <a:rPr lang="en-GB" dirty="0">
                <a:solidFill>
                  <a:schemeClr val="accent1"/>
                </a:solidFill>
              </a:rPr>
              <a:t>teachers, academics and other education personnel</a:t>
            </a:r>
            <a:r>
              <a:rPr lang="en-GB" dirty="0"/>
              <a:t> in the </a:t>
            </a:r>
            <a:r>
              <a:rPr lang="en-GB" dirty="0">
                <a:solidFill>
                  <a:schemeClr val="accent1"/>
                </a:solidFill>
              </a:rPr>
              <a:t>member organisations </a:t>
            </a:r>
            <a:r>
              <a:rPr lang="en-GB" dirty="0"/>
              <a:t>of ETUCE</a:t>
            </a:r>
            <a:br>
              <a:rPr lang="en-GB" dirty="0"/>
            </a:br>
            <a:endParaRPr lang="en-GB" dirty="0"/>
          </a:p>
          <a:p>
            <a:pPr marL="265112" lvl="1" indent="0">
              <a:buNone/>
            </a:pPr>
            <a:r>
              <a:rPr lang="en-GB" sz="2000" b="1" dirty="0">
                <a:solidFill>
                  <a:srgbClr val="EF8200"/>
                </a:solidFill>
              </a:rPr>
              <a:t>Vaccination</a:t>
            </a:r>
          </a:p>
          <a:p>
            <a:pPr lvl="1"/>
            <a:r>
              <a:rPr lang="en-GB" dirty="0"/>
              <a:t>Prioritization of education sector as a target group</a:t>
            </a:r>
            <a:endParaRPr lang="en-GB" b="1" dirty="0"/>
          </a:p>
          <a:p>
            <a:pPr lvl="1"/>
            <a:r>
              <a:rPr lang="en-GB" dirty="0"/>
              <a:t>Differences in prioritization within the target group</a:t>
            </a:r>
          </a:p>
          <a:p>
            <a:pPr marL="265112" lvl="1" indent="0">
              <a:buNone/>
            </a:pPr>
            <a:endParaRPr lang="en-GB" dirty="0"/>
          </a:p>
          <a:p>
            <a:pPr marL="265112" lvl="1" indent="0">
              <a:buNone/>
            </a:pPr>
            <a:r>
              <a:rPr lang="en-GB" sz="2000" b="1" dirty="0">
                <a:solidFill>
                  <a:srgbClr val="EF8200"/>
                </a:solidFill>
              </a:rPr>
              <a:t>School closures</a:t>
            </a:r>
          </a:p>
          <a:p>
            <a:pPr lvl="1"/>
            <a:r>
              <a:rPr lang="en-GB" dirty="0"/>
              <a:t>Are schools closed or (partially) open?</a:t>
            </a:r>
          </a:p>
          <a:p>
            <a:pPr lvl="1"/>
            <a:r>
              <a:rPr lang="en-GB" dirty="0"/>
              <a:t>Differences in education levels?</a:t>
            </a:r>
          </a:p>
          <a:p>
            <a:pPr lvl="1"/>
            <a:r>
              <a:rPr lang="en-GB" dirty="0"/>
              <a:t>Support offered: on site/in online teaching?</a:t>
            </a:r>
          </a:p>
          <a:p>
            <a:pPr lvl="1"/>
            <a:r>
              <a:rPr lang="en-GB" dirty="0"/>
              <a:t>Good practices</a:t>
            </a:r>
          </a:p>
        </p:txBody>
      </p:sp>
      <p:sp>
        <p:nvSpPr>
          <p:cNvPr id="4" name="Footer Placeholder 3"/>
          <p:cNvSpPr>
            <a:spLocks noGrp="1"/>
          </p:cNvSpPr>
          <p:nvPr>
            <p:ph type="ftr" sz="quarter" idx="11"/>
          </p:nvPr>
        </p:nvSpPr>
        <p:spPr/>
        <p:txBody>
          <a:bodyPr/>
          <a:lstStyle/>
          <a:p>
            <a:r>
              <a:rPr lang="nl-NL" dirty="0"/>
              <a:t>Leuven – 29 </a:t>
            </a:r>
            <a:r>
              <a:rPr lang="nl-NL" dirty="0" err="1"/>
              <a:t>March</a:t>
            </a:r>
            <a:r>
              <a:rPr lang="nl-NL" dirty="0"/>
              <a:t> 2021</a:t>
            </a:r>
          </a:p>
        </p:txBody>
      </p:sp>
      <p:sp>
        <p:nvSpPr>
          <p:cNvPr id="5" name="Slide Number Placeholder 4"/>
          <p:cNvSpPr>
            <a:spLocks noGrp="1"/>
          </p:cNvSpPr>
          <p:nvPr>
            <p:ph type="sldNum" sz="quarter" idx="12"/>
          </p:nvPr>
        </p:nvSpPr>
        <p:spPr/>
        <p:txBody>
          <a:bodyPr/>
          <a:lstStyle/>
          <a:p>
            <a:fld id="{2491902F-DE0A-3241-814F-83F17086C1B8}" type="slidenum">
              <a:rPr lang="nl-NL" smtClean="0"/>
              <a:pPr/>
              <a:t>2</a:t>
            </a:fld>
            <a:endParaRPr lang="nl-NL"/>
          </a:p>
        </p:txBody>
      </p:sp>
      <p:pic>
        <p:nvPicPr>
          <p:cNvPr id="7" name="Afbeelding 6">
            <a:extLst>
              <a:ext uri="{FF2B5EF4-FFF2-40B4-BE49-F238E27FC236}">
                <a16:creationId xmlns:a16="http://schemas.microsoft.com/office/drawing/2014/main" id="{AD2B945A-B2EF-A447-BB9D-75291CDEDBAF}"/>
              </a:ext>
            </a:extLst>
          </p:cNvPr>
          <p:cNvPicPr>
            <a:picLocks noChangeAspect="1"/>
          </p:cNvPicPr>
          <p:nvPr/>
        </p:nvPicPr>
        <p:blipFill>
          <a:blip r:embed="rId3"/>
          <a:stretch>
            <a:fillRect/>
          </a:stretch>
        </p:blipFill>
        <p:spPr>
          <a:xfrm>
            <a:off x="2102485" y="6237632"/>
            <a:ext cx="3932555" cy="412723"/>
          </a:xfrm>
          <a:prstGeom prst="rect">
            <a:avLst/>
          </a:prstGeom>
        </p:spPr>
      </p:pic>
    </p:spTree>
    <p:extLst>
      <p:ext uri="{BB962C8B-B14F-4D97-AF65-F5344CB8AC3E}">
        <p14:creationId xmlns:p14="http://schemas.microsoft.com/office/powerpoint/2010/main" val="318633232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0773C8F-4B52-7148-AA20-9CA9CC79F007}"/>
              </a:ext>
            </a:extLst>
          </p:cNvPr>
          <p:cNvSpPr>
            <a:spLocks noGrp="1"/>
          </p:cNvSpPr>
          <p:nvPr>
            <p:ph type="ftr" sz="quarter" idx="11"/>
          </p:nvPr>
        </p:nvSpPr>
        <p:spPr/>
        <p:txBody>
          <a:bodyPr/>
          <a:lstStyle/>
          <a:p>
            <a:r>
              <a:rPr lang="nl-NL"/>
              <a:t>Leuven – 29 March 2021</a:t>
            </a:r>
          </a:p>
        </p:txBody>
      </p:sp>
      <p:sp>
        <p:nvSpPr>
          <p:cNvPr id="3" name="Tijdelijke aanduiding voor dianummer 2">
            <a:extLst>
              <a:ext uri="{FF2B5EF4-FFF2-40B4-BE49-F238E27FC236}">
                <a16:creationId xmlns:a16="http://schemas.microsoft.com/office/drawing/2014/main" id="{3DD24B47-EEFB-974A-B32C-CE3EE1872CCB}"/>
              </a:ext>
            </a:extLst>
          </p:cNvPr>
          <p:cNvSpPr>
            <a:spLocks noGrp="1"/>
          </p:cNvSpPr>
          <p:nvPr>
            <p:ph type="sldNum" sz="quarter" idx="12"/>
          </p:nvPr>
        </p:nvSpPr>
        <p:spPr/>
        <p:txBody>
          <a:bodyPr/>
          <a:lstStyle/>
          <a:p>
            <a:fld id="{2491902F-DE0A-3241-814F-83F17086C1B8}" type="slidenum">
              <a:rPr lang="nl-NL" smtClean="0"/>
              <a:pPr/>
              <a:t>20</a:t>
            </a:fld>
            <a:endParaRPr lang="nl-NL"/>
          </a:p>
        </p:txBody>
      </p:sp>
      <p:pic>
        <p:nvPicPr>
          <p:cNvPr id="5" name="Afbeelding 4" descr="Afbeelding met kaart&#10;&#10;Automatisch gegenereerde beschrijving">
            <a:extLst>
              <a:ext uri="{FF2B5EF4-FFF2-40B4-BE49-F238E27FC236}">
                <a16:creationId xmlns:a16="http://schemas.microsoft.com/office/drawing/2014/main" id="{4586A102-D845-DF4A-8C9C-3D23A58F7F0B}"/>
              </a:ext>
            </a:extLst>
          </p:cNvPr>
          <p:cNvPicPr>
            <a:picLocks noChangeAspect="1"/>
          </p:cNvPicPr>
          <p:nvPr/>
        </p:nvPicPr>
        <p:blipFill>
          <a:blip r:embed="rId3"/>
          <a:stretch>
            <a:fillRect/>
          </a:stretch>
        </p:blipFill>
        <p:spPr>
          <a:xfrm>
            <a:off x="1304538" y="302623"/>
            <a:ext cx="6518662" cy="4647462"/>
          </a:xfrm>
          <a:prstGeom prst="rect">
            <a:avLst/>
          </a:prstGeom>
        </p:spPr>
      </p:pic>
      <p:sp>
        <p:nvSpPr>
          <p:cNvPr id="6" name="Tekstvak 5">
            <a:extLst>
              <a:ext uri="{FF2B5EF4-FFF2-40B4-BE49-F238E27FC236}">
                <a16:creationId xmlns:a16="http://schemas.microsoft.com/office/drawing/2014/main" id="{7BC1A38E-C4BE-ED49-A987-8344AF4C85A9}"/>
              </a:ext>
            </a:extLst>
          </p:cNvPr>
          <p:cNvSpPr txBox="1"/>
          <p:nvPr/>
        </p:nvSpPr>
        <p:spPr>
          <a:xfrm>
            <a:off x="2219385" y="5232728"/>
            <a:ext cx="4447051" cy="923330"/>
          </a:xfrm>
          <a:prstGeom prst="rect">
            <a:avLst/>
          </a:prstGeom>
          <a:noFill/>
        </p:spPr>
        <p:txBody>
          <a:bodyPr wrap="none" rtlCol="0">
            <a:spAutoFit/>
          </a:bodyPr>
          <a:lstStyle/>
          <a:p>
            <a:r>
              <a:rPr lang="nl-BE" b="1" dirty="0"/>
              <a:t>1,465,746,150</a:t>
            </a:r>
            <a:r>
              <a:rPr lang="nl-BE" dirty="0"/>
              <a:t> </a:t>
            </a:r>
            <a:r>
              <a:rPr lang="nl-BE" b="1" dirty="0"/>
              <a:t>affected learners,</a:t>
            </a:r>
            <a:br>
              <a:rPr lang="nl-BE" dirty="0"/>
            </a:br>
            <a:r>
              <a:rPr lang="nl-BE" b="1" dirty="0"/>
              <a:t>83.7%</a:t>
            </a:r>
            <a:r>
              <a:rPr lang="nl-BE" dirty="0"/>
              <a:t> </a:t>
            </a:r>
            <a:r>
              <a:rPr lang="nl-BE" b="1" dirty="0"/>
              <a:t>of total enrolled learners,</a:t>
            </a:r>
            <a:br>
              <a:rPr lang="nl-BE" dirty="0"/>
            </a:br>
            <a:r>
              <a:rPr lang="nl-BE" b="1" dirty="0"/>
              <a:t>167</a:t>
            </a:r>
            <a:r>
              <a:rPr lang="nl-BE" dirty="0"/>
              <a:t> </a:t>
            </a:r>
            <a:r>
              <a:rPr lang="nl-BE" b="1" dirty="0"/>
              <a:t>country-wide closures</a:t>
            </a:r>
            <a:endParaRPr lang="nl-BE" dirty="0"/>
          </a:p>
        </p:txBody>
      </p:sp>
      <p:sp>
        <p:nvSpPr>
          <p:cNvPr id="7" name="Tekstvak 6">
            <a:extLst>
              <a:ext uri="{FF2B5EF4-FFF2-40B4-BE49-F238E27FC236}">
                <a16:creationId xmlns:a16="http://schemas.microsoft.com/office/drawing/2014/main" id="{A78118CF-C38E-8C45-875E-BEC87A2A65C1}"/>
              </a:ext>
            </a:extLst>
          </p:cNvPr>
          <p:cNvSpPr txBox="1"/>
          <p:nvPr/>
        </p:nvSpPr>
        <p:spPr>
          <a:xfrm>
            <a:off x="7250350" y="5851312"/>
            <a:ext cx="184731" cy="369332"/>
          </a:xfrm>
          <a:prstGeom prst="rect">
            <a:avLst/>
          </a:prstGeom>
          <a:noFill/>
        </p:spPr>
        <p:txBody>
          <a:bodyPr wrap="none" rtlCol="0">
            <a:spAutoFit/>
          </a:bodyPr>
          <a:lstStyle/>
          <a:p>
            <a:endParaRPr lang="nl-BE" dirty="0"/>
          </a:p>
        </p:txBody>
      </p:sp>
      <p:sp>
        <p:nvSpPr>
          <p:cNvPr id="10" name="Tekstvak 9">
            <a:extLst>
              <a:ext uri="{FF2B5EF4-FFF2-40B4-BE49-F238E27FC236}">
                <a16:creationId xmlns:a16="http://schemas.microsoft.com/office/drawing/2014/main" id="{E58883CC-30D1-2343-B93C-2B3B0CF89BE1}"/>
              </a:ext>
            </a:extLst>
          </p:cNvPr>
          <p:cNvSpPr txBox="1"/>
          <p:nvPr/>
        </p:nvSpPr>
        <p:spPr>
          <a:xfrm>
            <a:off x="7002838" y="5467113"/>
            <a:ext cx="1531188" cy="646331"/>
          </a:xfrm>
          <a:prstGeom prst="rect">
            <a:avLst/>
          </a:prstGeom>
          <a:noFill/>
        </p:spPr>
        <p:txBody>
          <a:bodyPr wrap="none" rtlCol="0">
            <a:spAutoFit/>
          </a:bodyPr>
          <a:lstStyle/>
          <a:p>
            <a:r>
              <a:rPr lang="nl-BE" dirty="0"/>
              <a:t>UNESCO </a:t>
            </a:r>
          </a:p>
          <a:p>
            <a:r>
              <a:rPr lang="nl-BE" dirty="0"/>
              <a:t>26.03.2020</a:t>
            </a:r>
          </a:p>
        </p:txBody>
      </p:sp>
    </p:spTree>
    <p:extLst>
      <p:ext uri="{BB962C8B-B14F-4D97-AF65-F5344CB8AC3E}">
        <p14:creationId xmlns:p14="http://schemas.microsoft.com/office/powerpoint/2010/main" val="79345847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BBB8B-E184-E842-B5A1-7FC9A3AC5C2C}"/>
              </a:ext>
            </a:extLst>
          </p:cNvPr>
          <p:cNvSpPr>
            <a:spLocks noGrp="1"/>
          </p:cNvSpPr>
          <p:nvPr>
            <p:ph type="title"/>
          </p:nvPr>
        </p:nvSpPr>
        <p:spPr/>
        <p:txBody>
          <a:bodyPr/>
          <a:lstStyle/>
          <a:p>
            <a:r>
              <a:rPr lang="nl-BE" dirty="0"/>
              <a:t>Are schools closed in your country?</a:t>
            </a:r>
          </a:p>
        </p:txBody>
      </p:sp>
      <p:sp>
        <p:nvSpPr>
          <p:cNvPr id="4" name="Tijdelijke aanduiding voor voettekst 3">
            <a:extLst>
              <a:ext uri="{FF2B5EF4-FFF2-40B4-BE49-F238E27FC236}">
                <a16:creationId xmlns:a16="http://schemas.microsoft.com/office/drawing/2014/main" id="{5FCB0064-F72E-1540-9107-D71412867827}"/>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364B1B2C-7D9D-2C41-90C1-C0F18C9069FC}"/>
              </a:ext>
            </a:extLst>
          </p:cNvPr>
          <p:cNvSpPr>
            <a:spLocks noGrp="1"/>
          </p:cNvSpPr>
          <p:nvPr>
            <p:ph type="sldNum" sz="quarter" idx="12"/>
          </p:nvPr>
        </p:nvSpPr>
        <p:spPr/>
        <p:txBody>
          <a:bodyPr/>
          <a:lstStyle/>
          <a:p>
            <a:fld id="{2491902F-DE0A-3241-814F-83F17086C1B8}" type="slidenum">
              <a:rPr lang="nl-NL" smtClean="0"/>
              <a:pPr/>
              <a:t>21</a:t>
            </a:fld>
            <a:endParaRPr lang="nl-NL"/>
          </a:p>
        </p:txBody>
      </p:sp>
      <p:pic>
        <p:nvPicPr>
          <p:cNvPr id="12" name="Tijdelijke aanduiding voor inhoud 11">
            <a:extLst>
              <a:ext uri="{FF2B5EF4-FFF2-40B4-BE49-F238E27FC236}">
                <a16:creationId xmlns:a16="http://schemas.microsoft.com/office/drawing/2014/main" id="{ED12D7E8-0A16-4E40-95F3-69FA2619DDAE}"/>
              </a:ext>
            </a:extLst>
          </p:cNvPr>
          <p:cNvPicPr>
            <a:picLocks noGrp="1" noChangeAspect="1"/>
          </p:cNvPicPr>
          <p:nvPr>
            <p:ph idx="1"/>
          </p:nvPr>
        </p:nvPicPr>
        <p:blipFill>
          <a:blip r:embed="rId3"/>
          <a:stretch>
            <a:fillRect/>
          </a:stretch>
        </p:blipFill>
        <p:spPr>
          <a:xfrm>
            <a:off x="975042" y="1867376"/>
            <a:ext cx="7304348" cy="4181475"/>
          </a:xfrm>
        </p:spPr>
      </p:pic>
    </p:spTree>
    <p:extLst>
      <p:ext uri="{BB962C8B-B14F-4D97-AF65-F5344CB8AC3E}">
        <p14:creationId xmlns:p14="http://schemas.microsoft.com/office/powerpoint/2010/main" val="25069390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1C894-6E10-9646-B9A0-F4A1E53246B4}"/>
              </a:ext>
            </a:extLst>
          </p:cNvPr>
          <p:cNvSpPr>
            <a:spLocks noGrp="1"/>
          </p:cNvSpPr>
          <p:nvPr>
            <p:ph type="title"/>
          </p:nvPr>
        </p:nvSpPr>
        <p:spPr/>
        <p:txBody>
          <a:bodyPr/>
          <a:lstStyle/>
          <a:p>
            <a:r>
              <a:rPr lang="nl-BE" dirty="0"/>
              <a:t>School closures: desk research</a:t>
            </a:r>
          </a:p>
        </p:txBody>
      </p:sp>
      <p:sp>
        <p:nvSpPr>
          <p:cNvPr id="3" name="Tijdelijke aanduiding voor inhoud 2">
            <a:extLst>
              <a:ext uri="{FF2B5EF4-FFF2-40B4-BE49-F238E27FC236}">
                <a16:creationId xmlns:a16="http://schemas.microsoft.com/office/drawing/2014/main" id="{2B102F09-4709-F041-9004-6B7E2A12E8A8}"/>
              </a:ext>
            </a:extLst>
          </p:cNvPr>
          <p:cNvSpPr>
            <a:spLocks noGrp="1"/>
          </p:cNvSpPr>
          <p:nvPr>
            <p:ph idx="1"/>
          </p:nvPr>
        </p:nvSpPr>
        <p:spPr>
          <a:xfrm>
            <a:off x="975041" y="1630998"/>
            <a:ext cx="7650163" cy="4180522"/>
          </a:xfrm>
        </p:spPr>
        <p:txBody>
          <a:bodyPr>
            <a:normAutofit lnSpcReduction="10000"/>
          </a:bodyPr>
          <a:lstStyle/>
          <a:p>
            <a:pPr marL="0" indent="0">
              <a:buNone/>
            </a:pPr>
            <a:r>
              <a:rPr lang="en-GB" b="1" dirty="0">
                <a:solidFill>
                  <a:srgbClr val="EF8200"/>
                </a:solidFill>
              </a:rPr>
              <a:t>Tendency 1: early childhood education = open</a:t>
            </a:r>
          </a:p>
          <a:p>
            <a:r>
              <a:rPr lang="en-GB" sz="1900" dirty="0"/>
              <a:t>The younger the child, the smaller their role in spreading the coronavirus (RIVM, different studies)</a:t>
            </a:r>
          </a:p>
          <a:p>
            <a:r>
              <a:rPr lang="en-GB" sz="1900" dirty="0"/>
              <a:t>In many countries, high quality remote learning for </a:t>
            </a:r>
            <a:r>
              <a:rPr lang="en-GB" sz="1900" dirty="0" err="1"/>
              <a:t>preschoolers</a:t>
            </a:r>
            <a:r>
              <a:rPr lang="en-GB" sz="1900" dirty="0"/>
              <a:t> has not been possible (UNICEF)</a:t>
            </a:r>
          </a:p>
          <a:p>
            <a:r>
              <a:rPr lang="en-GB" sz="1900" dirty="0"/>
              <a:t>Preschools serve in the ability of parents to return back to work (UNICEF)</a:t>
            </a:r>
          </a:p>
          <a:p>
            <a:r>
              <a:rPr lang="en-GB" sz="1900" dirty="0"/>
              <a:t>Early childhood advocates say kindergarten is a pivotal period that sets the stage for the rest of the elementary school years</a:t>
            </a:r>
          </a:p>
          <a:p>
            <a:r>
              <a:rPr lang="en-GB" sz="1900" dirty="0"/>
              <a:t>Preschools and early childhood development </a:t>
            </a:r>
            <a:r>
              <a:rPr lang="en-GB" sz="1900" dirty="0" err="1"/>
              <a:t>centers</a:t>
            </a:r>
            <a:r>
              <a:rPr lang="en-GB" sz="1900" dirty="0"/>
              <a:t> are unique in their educational approach and are among the first to be considered for re-opening (United Nations)</a:t>
            </a:r>
          </a:p>
        </p:txBody>
      </p:sp>
      <p:sp>
        <p:nvSpPr>
          <p:cNvPr id="4" name="Tijdelijke aanduiding voor voettekst 3">
            <a:extLst>
              <a:ext uri="{FF2B5EF4-FFF2-40B4-BE49-F238E27FC236}">
                <a16:creationId xmlns:a16="http://schemas.microsoft.com/office/drawing/2014/main" id="{E23D3910-6855-B342-BCE6-717BE3EFD292}"/>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2E8D06F7-F58B-A348-BD5C-92744421F81B}"/>
              </a:ext>
            </a:extLst>
          </p:cNvPr>
          <p:cNvSpPr>
            <a:spLocks noGrp="1"/>
          </p:cNvSpPr>
          <p:nvPr>
            <p:ph type="sldNum" sz="quarter" idx="12"/>
          </p:nvPr>
        </p:nvSpPr>
        <p:spPr/>
        <p:txBody>
          <a:bodyPr/>
          <a:lstStyle/>
          <a:p>
            <a:fld id="{2491902F-DE0A-3241-814F-83F17086C1B8}" type="slidenum">
              <a:rPr lang="nl-NL" smtClean="0"/>
              <a:pPr/>
              <a:t>22</a:t>
            </a:fld>
            <a:endParaRPr lang="nl-NL"/>
          </a:p>
        </p:txBody>
      </p:sp>
    </p:spTree>
    <p:extLst>
      <p:ext uri="{BB962C8B-B14F-4D97-AF65-F5344CB8AC3E}">
        <p14:creationId xmlns:p14="http://schemas.microsoft.com/office/powerpoint/2010/main" val="3801420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51497-5B56-214F-B3E3-E1E9EC3A8D16}"/>
              </a:ext>
            </a:extLst>
          </p:cNvPr>
          <p:cNvSpPr>
            <a:spLocks noGrp="1"/>
          </p:cNvSpPr>
          <p:nvPr>
            <p:ph type="title"/>
          </p:nvPr>
        </p:nvSpPr>
        <p:spPr/>
        <p:txBody>
          <a:bodyPr/>
          <a:lstStyle/>
          <a:p>
            <a:r>
              <a:rPr lang="nl-BE" dirty="0"/>
              <a:t>School closures: desk research</a:t>
            </a:r>
          </a:p>
        </p:txBody>
      </p:sp>
      <p:sp>
        <p:nvSpPr>
          <p:cNvPr id="3" name="Tijdelijke aanduiding voor inhoud 2">
            <a:extLst>
              <a:ext uri="{FF2B5EF4-FFF2-40B4-BE49-F238E27FC236}">
                <a16:creationId xmlns:a16="http://schemas.microsoft.com/office/drawing/2014/main" id="{C034A817-9F2C-7343-92C9-D715AA5F78E6}"/>
              </a:ext>
            </a:extLst>
          </p:cNvPr>
          <p:cNvSpPr>
            <a:spLocks noGrp="1"/>
          </p:cNvSpPr>
          <p:nvPr>
            <p:ph idx="1"/>
          </p:nvPr>
        </p:nvSpPr>
        <p:spPr>
          <a:xfrm>
            <a:off x="839327" y="1867853"/>
            <a:ext cx="7921592" cy="4180522"/>
          </a:xfrm>
        </p:spPr>
        <p:txBody>
          <a:bodyPr/>
          <a:lstStyle/>
          <a:p>
            <a:pPr marL="0" indent="0">
              <a:buNone/>
            </a:pPr>
            <a:r>
              <a:rPr lang="en-GB" b="1" dirty="0">
                <a:solidFill>
                  <a:srgbClr val="EF8200"/>
                </a:solidFill>
              </a:rPr>
              <a:t>Tendency 2: higher education/research = closed</a:t>
            </a:r>
          </a:p>
          <a:p>
            <a:r>
              <a:rPr lang="en-GB" dirty="0"/>
              <a:t>Less contact hours </a:t>
            </a:r>
          </a:p>
          <a:p>
            <a:r>
              <a:rPr lang="en-GB" dirty="0"/>
              <a:t>Older students are more likely to have IT equipment available</a:t>
            </a:r>
          </a:p>
          <a:p>
            <a:r>
              <a:rPr lang="en-GB" dirty="0"/>
              <a:t>Higher education/research: dispose of more hardware &amp; software since they belong to larger groups of merged educational institutions</a:t>
            </a:r>
          </a:p>
          <a:p>
            <a:endParaRPr lang="en-GB" b="1" dirty="0">
              <a:solidFill>
                <a:srgbClr val="EF8200"/>
              </a:solidFill>
            </a:endParaRPr>
          </a:p>
          <a:p>
            <a:endParaRPr lang="en-GB" dirty="0"/>
          </a:p>
        </p:txBody>
      </p:sp>
      <p:sp>
        <p:nvSpPr>
          <p:cNvPr id="4" name="Tijdelijke aanduiding voor voettekst 3">
            <a:extLst>
              <a:ext uri="{FF2B5EF4-FFF2-40B4-BE49-F238E27FC236}">
                <a16:creationId xmlns:a16="http://schemas.microsoft.com/office/drawing/2014/main" id="{41A121D6-AC16-414F-AB7B-5D9FC7A263B3}"/>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30404149-4C5C-CA4B-A00A-A0D2BA555BFC}"/>
              </a:ext>
            </a:extLst>
          </p:cNvPr>
          <p:cNvSpPr>
            <a:spLocks noGrp="1"/>
          </p:cNvSpPr>
          <p:nvPr>
            <p:ph type="sldNum" sz="quarter" idx="12"/>
          </p:nvPr>
        </p:nvSpPr>
        <p:spPr/>
        <p:txBody>
          <a:bodyPr/>
          <a:lstStyle/>
          <a:p>
            <a:fld id="{2491902F-DE0A-3241-814F-83F17086C1B8}" type="slidenum">
              <a:rPr lang="nl-NL" smtClean="0"/>
              <a:pPr/>
              <a:t>23</a:t>
            </a:fld>
            <a:endParaRPr lang="nl-NL"/>
          </a:p>
        </p:txBody>
      </p:sp>
    </p:spTree>
    <p:extLst>
      <p:ext uri="{BB962C8B-B14F-4D97-AF65-F5344CB8AC3E}">
        <p14:creationId xmlns:p14="http://schemas.microsoft.com/office/powerpoint/2010/main" val="155567582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9D6D9-3202-F64D-86DB-93F11E70FF65}"/>
              </a:ext>
            </a:extLst>
          </p:cNvPr>
          <p:cNvSpPr>
            <a:spLocks noGrp="1"/>
          </p:cNvSpPr>
          <p:nvPr>
            <p:ph type="title"/>
          </p:nvPr>
        </p:nvSpPr>
        <p:spPr>
          <a:xfrm>
            <a:off x="995362" y="546218"/>
            <a:ext cx="7650163" cy="1143000"/>
          </a:xfrm>
        </p:spPr>
        <p:txBody>
          <a:bodyPr/>
          <a:lstStyle/>
          <a:p>
            <a:r>
              <a:rPr lang="nl-BE" dirty="0"/>
              <a:t>What support is available?</a:t>
            </a:r>
          </a:p>
        </p:txBody>
      </p:sp>
      <p:sp>
        <p:nvSpPr>
          <p:cNvPr id="4" name="Tijdelijke aanduiding voor voettekst 3">
            <a:extLst>
              <a:ext uri="{FF2B5EF4-FFF2-40B4-BE49-F238E27FC236}">
                <a16:creationId xmlns:a16="http://schemas.microsoft.com/office/drawing/2014/main" id="{71BB12D9-541D-274D-A360-814450B944DA}"/>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D9A4854A-1C8F-4B49-995C-540B846C222A}"/>
              </a:ext>
            </a:extLst>
          </p:cNvPr>
          <p:cNvSpPr>
            <a:spLocks noGrp="1"/>
          </p:cNvSpPr>
          <p:nvPr>
            <p:ph type="sldNum" sz="quarter" idx="12"/>
          </p:nvPr>
        </p:nvSpPr>
        <p:spPr/>
        <p:txBody>
          <a:bodyPr/>
          <a:lstStyle/>
          <a:p>
            <a:fld id="{2491902F-DE0A-3241-814F-83F17086C1B8}" type="slidenum">
              <a:rPr lang="nl-NL" smtClean="0"/>
              <a:pPr/>
              <a:t>24</a:t>
            </a:fld>
            <a:endParaRPr lang="nl-NL"/>
          </a:p>
        </p:txBody>
      </p:sp>
      <p:pic>
        <p:nvPicPr>
          <p:cNvPr id="8" name="Tijdelijke aanduiding voor inhoud 7">
            <a:extLst>
              <a:ext uri="{FF2B5EF4-FFF2-40B4-BE49-F238E27FC236}">
                <a16:creationId xmlns:a16="http://schemas.microsoft.com/office/drawing/2014/main" id="{28761EE6-36DD-F949-A198-0F652AF4D3D3}"/>
              </a:ext>
            </a:extLst>
          </p:cNvPr>
          <p:cNvPicPr>
            <a:picLocks noGrp="1" noChangeAspect="1"/>
          </p:cNvPicPr>
          <p:nvPr>
            <p:ph idx="1"/>
          </p:nvPr>
        </p:nvPicPr>
        <p:blipFill>
          <a:blip r:embed="rId3"/>
          <a:stretch>
            <a:fillRect/>
          </a:stretch>
        </p:blipFill>
        <p:spPr>
          <a:xfrm>
            <a:off x="1931426" y="1557085"/>
            <a:ext cx="5281148" cy="4181475"/>
          </a:xfrm>
        </p:spPr>
      </p:pic>
    </p:spTree>
    <p:extLst>
      <p:ext uri="{BB962C8B-B14F-4D97-AF65-F5344CB8AC3E}">
        <p14:creationId xmlns:p14="http://schemas.microsoft.com/office/powerpoint/2010/main" val="43035016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25</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3771933148"/>
              </p:ext>
            </p:extLst>
          </p:nvPr>
        </p:nvGraphicFramePr>
        <p:xfrm>
          <a:off x="975042" y="1630998"/>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72246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26</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938480347"/>
              </p:ext>
            </p:extLst>
          </p:nvPr>
        </p:nvGraphicFramePr>
        <p:xfrm>
          <a:off x="995362" y="1771445"/>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79234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27</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3716782554"/>
              </p:ext>
            </p:extLst>
          </p:nvPr>
        </p:nvGraphicFramePr>
        <p:xfrm>
          <a:off x="995362" y="1630998"/>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37316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28</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3144936149"/>
              </p:ext>
            </p:extLst>
          </p:nvPr>
        </p:nvGraphicFramePr>
        <p:xfrm>
          <a:off x="995362" y="1630998"/>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69360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29</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2154297976"/>
              </p:ext>
            </p:extLst>
          </p:nvPr>
        </p:nvGraphicFramePr>
        <p:xfrm>
          <a:off x="995362" y="1771445"/>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26750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A713C-4953-8B44-8188-E3CB13275CA5}"/>
              </a:ext>
            </a:extLst>
          </p:cNvPr>
          <p:cNvSpPr>
            <a:spLocks noGrp="1"/>
          </p:cNvSpPr>
          <p:nvPr>
            <p:ph type="title"/>
          </p:nvPr>
        </p:nvSpPr>
        <p:spPr/>
        <p:txBody>
          <a:bodyPr/>
          <a:lstStyle/>
          <a:p>
            <a:r>
              <a:rPr lang="nl-BE" dirty="0"/>
              <a:t>Quick scan</a:t>
            </a:r>
          </a:p>
        </p:txBody>
      </p:sp>
      <p:sp>
        <p:nvSpPr>
          <p:cNvPr id="3" name="Tijdelijke aanduiding voor inhoud 2">
            <a:extLst>
              <a:ext uri="{FF2B5EF4-FFF2-40B4-BE49-F238E27FC236}">
                <a16:creationId xmlns:a16="http://schemas.microsoft.com/office/drawing/2014/main" id="{1B1A7B64-8BEE-7B42-B720-C0455A00EBAC}"/>
              </a:ext>
            </a:extLst>
          </p:cNvPr>
          <p:cNvSpPr>
            <a:spLocks noGrp="1"/>
          </p:cNvSpPr>
          <p:nvPr>
            <p:ph idx="1"/>
          </p:nvPr>
        </p:nvSpPr>
        <p:spPr/>
        <p:txBody>
          <a:bodyPr/>
          <a:lstStyle/>
          <a:p>
            <a:r>
              <a:rPr lang="en-GB" dirty="0"/>
              <a:t>Short online survey in all member organisations of ETUCE </a:t>
            </a:r>
            <a:br>
              <a:rPr lang="en-GB" dirty="0"/>
            </a:br>
            <a:r>
              <a:rPr lang="en-GB" dirty="0"/>
              <a:t>10 questions</a:t>
            </a:r>
          </a:p>
          <a:p>
            <a:r>
              <a:rPr lang="en-GB" dirty="0"/>
              <a:t>Completed with desk research</a:t>
            </a:r>
          </a:p>
          <a:p>
            <a:r>
              <a:rPr lang="en-GB" dirty="0"/>
              <a:t>1 week: 22 – 26 March</a:t>
            </a:r>
          </a:p>
          <a:p>
            <a:r>
              <a:rPr lang="en-GB" dirty="0"/>
              <a:t>Snapshot - Situation is changing rapidly</a:t>
            </a:r>
          </a:p>
          <a:p>
            <a:pPr marL="0" indent="0">
              <a:buNone/>
            </a:pPr>
            <a:endParaRPr lang="en-GB" dirty="0"/>
          </a:p>
        </p:txBody>
      </p:sp>
      <p:sp>
        <p:nvSpPr>
          <p:cNvPr id="4" name="Tijdelijke aanduiding voor voettekst 3">
            <a:extLst>
              <a:ext uri="{FF2B5EF4-FFF2-40B4-BE49-F238E27FC236}">
                <a16:creationId xmlns:a16="http://schemas.microsoft.com/office/drawing/2014/main" id="{DE7D1A48-BE4C-B04D-9787-90EBA28B1F48}"/>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A7D62A97-CFE2-1F42-8774-E182BBCC58BD}"/>
              </a:ext>
            </a:extLst>
          </p:cNvPr>
          <p:cNvSpPr>
            <a:spLocks noGrp="1"/>
          </p:cNvSpPr>
          <p:nvPr>
            <p:ph type="sldNum" sz="quarter" idx="12"/>
          </p:nvPr>
        </p:nvSpPr>
        <p:spPr/>
        <p:txBody>
          <a:bodyPr/>
          <a:lstStyle/>
          <a:p>
            <a:fld id="{2491902F-DE0A-3241-814F-83F17086C1B8}" type="slidenum">
              <a:rPr lang="nl-NL" smtClean="0"/>
              <a:pPr/>
              <a:t>3</a:t>
            </a:fld>
            <a:endParaRPr lang="nl-NL"/>
          </a:p>
        </p:txBody>
      </p:sp>
    </p:spTree>
    <p:extLst>
      <p:ext uri="{BB962C8B-B14F-4D97-AF65-F5344CB8AC3E}">
        <p14:creationId xmlns:p14="http://schemas.microsoft.com/office/powerpoint/2010/main" val="54808978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36A56-2843-C24B-990F-B40CB9BBBFD2}"/>
              </a:ext>
            </a:extLst>
          </p:cNvPr>
          <p:cNvSpPr>
            <a:spLocks noGrp="1"/>
          </p:cNvSpPr>
          <p:nvPr>
            <p:ph type="title"/>
          </p:nvPr>
        </p:nvSpPr>
        <p:spPr>
          <a:xfrm>
            <a:off x="975042" y="487998"/>
            <a:ext cx="7650163" cy="1143000"/>
          </a:xfrm>
        </p:spPr>
        <p:txBody>
          <a:bodyPr anchor="ctr">
            <a:normAutofit/>
          </a:bodyPr>
          <a:lstStyle/>
          <a:p>
            <a:r>
              <a:rPr lang="nl-BE" dirty="0"/>
              <a:t>Good practices</a:t>
            </a:r>
          </a:p>
        </p:txBody>
      </p:sp>
      <p:sp>
        <p:nvSpPr>
          <p:cNvPr id="4" name="Tijdelijke aanduiding voor voettekst 3">
            <a:extLst>
              <a:ext uri="{FF2B5EF4-FFF2-40B4-BE49-F238E27FC236}">
                <a16:creationId xmlns:a16="http://schemas.microsoft.com/office/drawing/2014/main" id="{44E7D000-B13B-1842-AC2C-32DB52805173}"/>
              </a:ext>
            </a:extLst>
          </p:cNvPr>
          <p:cNvSpPr>
            <a:spLocks noGrp="1"/>
          </p:cNvSpPr>
          <p:nvPr>
            <p:ph type="ftr" sz="quarter" idx="11"/>
          </p:nvPr>
        </p:nvSpPr>
        <p:spPr>
          <a:xfrm>
            <a:off x="5689599" y="6285230"/>
            <a:ext cx="2955926" cy="365125"/>
          </a:xfrm>
        </p:spPr>
        <p:txBody>
          <a:bodyPr anchor="ctr">
            <a:normAutofit/>
          </a:bodyPr>
          <a:lstStyle/>
          <a:p>
            <a:pPr>
              <a:spcAft>
                <a:spcPts val="600"/>
              </a:spcAft>
            </a:pPr>
            <a:r>
              <a:rPr lang="nl-NL"/>
              <a:t>Leuven – 29 March 2021</a:t>
            </a:r>
          </a:p>
        </p:txBody>
      </p:sp>
      <p:sp>
        <p:nvSpPr>
          <p:cNvPr id="5" name="Tijdelijke aanduiding voor dianummer 4">
            <a:extLst>
              <a:ext uri="{FF2B5EF4-FFF2-40B4-BE49-F238E27FC236}">
                <a16:creationId xmlns:a16="http://schemas.microsoft.com/office/drawing/2014/main" id="{8898A7F5-D72A-1042-8AE5-49F04D33071E}"/>
              </a:ext>
            </a:extLst>
          </p:cNvPr>
          <p:cNvSpPr>
            <a:spLocks noGrp="1"/>
          </p:cNvSpPr>
          <p:nvPr>
            <p:ph type="sldNum" sz="quarter" idx="12"/>
          </p:nvPr>
        </p:nvSpPr>
        <p:spPr>
          <a:xfrm>
            <a:off x="3937000" y="6285230"/>
            <a:ext cx="1270000" cy="365125"/>
          </a:xfrm>
        </p:spPr>
        <p:txBody>
          <a:bodyPr anchor="ctr">
            <a:normAutofit/>
          </a:bodyPr>
          <a:lstStyle/>
          <a:p>
            <a:pPr>
              <a:spcAft>
                <a:spcPts val="600"/>
              </a:spcAft>
            </a:pPr>
            <a:fld id="{2491902F-DE0A-3241-814F-83F17086C1B8}" type="slidenum">
              <a:rPr lang="nl-NL" smtClean="0"/>
              <a:pPr>
                <a:spcAft>
                  <a:spcPts val="600"/>
                </a:spcAft>
              </a:pPr>
              <a:t>30</a:t>
            </a:fld>
            <a:endParaRPr lang="nl-NL"/>
          </a:p>
        </p:txBody>
      </p:sp>
      <p:graphicFrame>
        <p:nvGraphicFramePr>
          <p:cNvPr id="7" name="Tijdelijke aanduiding voor inhoud 2">
            <a:extLst>
              <a:ext uri="{FF2B5EF4-FFF2-40B4-BE49-F238E27FC236}">
                <a16:creationId xmlns:a16="http://schemas.microsoft.com/office/drawing/2014/main" id="{78128EE0-4643-4D97-BD65-FBC095504215}"/>
              </a:ext>
            </a:extLst>
          </p:cNvPr>
          <p:cNvGraphicFramePr>
            <a:graphicFrameLocks noGrp="1"/>
          </p:cNvGraphicFramePr>
          <p:nvPr>
            <p:ph idx="1"/>
            <p:extLst>
              <p:ext uri="{D42A27DB-BD31-4B8C-83A1-F6EECF244321}">
                <p14:modId xmlns:p14="http://schemas.microsoft.com/office/powerpoint/2010/main" val="3309144231"/>
              </p:ext>
            </p:extLst>
          </p:nvPr>
        </p:nvGraphicFramePr>
        <p:xfrm>
          <a:off x="995362" y="1757998"/>
          <a:ext cx="7650163" cy="418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91084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9BEEA-697D-354B-84BE-663137082D44}"/>
              </a:ext>
            </a:extLst>
          </p:cNvPr>
          <p:cNvSpPr>
            <a:spLocks noGrp="1"/>
          </p:cNvSpPr>
          <p:nvPr>
            <p:ph type="title"/>
          </p:nvPr>
        </p:nvSpPr>
        <p:spPr/>
        <p:txBody>
          <a:bodyPr/>
          <a:lstStyle/>
          <a:p>
            <a:r>
              <a:rPr lang="nl-BE" dirty="0"/>
              <a:t>What do the respondents need?</a:t>
            </a:r>
          </a:p>
        </p:txBody>
      </p:sp>
      <p:sp>
        <p:nvSpPr>
          <p:cNvPr id="4" name="Tijdelijke aanduiding voor voettekst 3">
            <a:extLst>
              <a:ext uri="{FF2B5EF4-FFF2-40B4-BE49-F238E27FC236}">
                <a16:creationId xmlns:a16="http://schemas.microsoft.com/office/drawing/2014/main" id="{211911F4-D982-B14C-87F5-5350B41B881F}"/>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A0E52380-AA2E-9F48-8395-BC148ED526A6}"/>
              </a:ext>
            </a:extLst>
          </p:cNvPr>
          <p:cNvSpPr>
            <a:spLocks noGrp="1"/>
          </p:cNvSpPr>
          <p:nvPr>
            <p:ph type="sldNum" sz="quarter" idx="12"/>
          </p:nvPr>
        </p:nvSpPr>
        <p:spPr/>
        <p:txBody>
          <a:bodyPr/>
          <a:lstStyle/>
          <a:p>
            <a:fld id="{2491902F-DE0A-3241-814F-83F17086C1B8}" type="slidenum">
              <a:rPr lang="nl-NL" smtClean="0"/>
              <a:pPr/>
              <a:t>31</a:t>
            </a:fld>
            <a:endParaRPr lang="nl-NL"/>
          </a:p>
        </p:txBody>
      </p:sp>
      <p:graphicFrame>
        <p:nvGraphicFramePr>
          <p:cNvPr id="10" name="Tijdelijke aanduiding voor inhoud 9">
            <a:extLst>
              <a:ext uri="{FF2B5EF4-FFF2-40B4-BE49-F238E27FC236}">
                <a16:creationId xmlns:a16="http://schemas.microsoft.com/office/drawing/2014/main" id="{025C2E5D-CF7E-8C47-A2A2-3AE8012D9B67}"/>
              </a:ext>
            </a:extLst>
          </p:cNvPr>
          <p:cNvGraphicFramePr>
            <a:graphicFrameLocks noGrp="1"/>
          </p:cNvGraphicFramePr>
          <p:nvPr>
            <p:ph idx="1"/>
            <p:extLst>
              <p:ext uri="{D42A27DB-BD31-4B8C-83A1-F6EECF244321}">
                <p14:modId xmlns:p14="http://schemas.microsoft.com/office/powerpoint/2010/main" val="129582352"/>
              </p:ext>
            </p:extLst>
          </p:nvPr>
        </p:nvGraphicFramePr>
        <p:xfrm>
          <a:off x="995363" y="1985963"/>
          <a:ext cx="7650162" cy="4181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160235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9BEEA-697D-354B-84BE-663137082D44}"/>
              </a:ext>
            </a:extLst>
          </p:cNvPr>
          <p:cNvSpPr>
            <a:spLocks noGrp="1"/>
          </p:cNvSpPr>
          <p:nvPr>
            <p:ph type="title"/>
          </p:nvPr>
        </p:nvSpPr>
        <p:spPr/>
        <p:txBody>
          <a:bodyPr/>
          <a:lstStyle/>
          <a:p>
            <a:r>
              <a:rPr lang="nl-BE" dirty="0"/>
              <a:t>What do the respondents need?</a:t>
            </a:r>
          </a:p>
        </p:txBody>
      </p:sp>
      <p:sp>
        <p:nvSpPr>
          <p:cNvPr id="3" name="Tijdelijke aanduiding voor inhoud 2">
            <a:extLst>
              <a:ext uri="{FF2B5EF4-FFF2-40B4-BE49-F238E27FC236}">
                <a16:creationId xmlns:a16="http://schemas.microsoft.com/office/drawing/2014/main" id="{2B5F3219-638F-B84E-BFEF-EADCF9B511AA}"/>
              </a:ext>
            </a:extLst>
          </p:cNvPr>
          <p:cNvSpPr>
            <a:spLocks noGrp="1"/>
          </p:cNvSpPr>
          <p:nvPr>
            <p:ph idx="1"/>
          </p:nvPr>
        </p:nvSpPr>
        <p:spPr/>
        <p:txBody>
          <a:bodyPr/>
          <a:lstStyle/>
          <a:p>
            <a:pPr marL="0" indent="0">
              <a:buNone/>
            </a:pPr>
            <a:r>
              <a:rPr lang="nl-BE" b="1" dirty="0"/>
              <a:t>Also asked for:</a:t>
            </a:r>
          </a:p>
          <a:p>
            <a:r>
              <a:rPr lang="nl-BE" dirty="0"/>
              <a:t>Right to disconnect (work-life balance)</a:t>
            </a:r>
          </a:p>
          <a:p>
            <a:r>
              <a:rPr lang="nl-BE" dirty="0"/>
              <a:t>Recognition for hard work in the frontline</a:t>
            </a:r>
          </a:p>
          <a:p>
            <a:r>
              <a:rPr lang="nl-BE" dirty="0"/>
              <a:t>Information and clear guidelines</a:t>
            </a:r>
          </a:p>
          <a:p>
            <a:r>
              <a:rPr lang="nl-BE" dirty="0"/>
              <a:t>Covid tests</a:t>
            </a:r>
          </a:p>
          <a:p>
            <a:r>
              <a:rPr lang="nl-BE" dirty="0"/>
              <a:t>Extra personnel</a:t>
            </a:r>
          </a:p>
          <a:p>
            <a:r>
              <a:rPr lang="nl-BE" dirty="0"/>
              <a:t>Reduced workload</a:t>
            </a:r>
          </a:p>
          <a:p>
            <a:endParaRPr lang="nl-BE" dirty="0"/>
          </a:p>
          <a:p>
            <a:endParaRPr lang="nl-BE" dirty="0"/>
          </a:p>
          <a:p>
            <a:endParaRPr lang="nl-BE" dirty="0"/>
          </a:p>
        </p:txBody>
      </p:sp>
      <p:sp>
        <p:nvSpPr>
          <p:cNvPr id="4" name="Tijdelijke aanduiding voor voettekst 3">
            <a:extLst>
              <a:ext uri="{FF2B5EF4-FFF2-40B4-BE49-F238E27FC236}">
                <a16:creationId xmlns:a16="http://schemas.microsoft.com/office/drawing/2014/main" id="{211911F4-D982-B14C-87F5-5350B41B881F}"/>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A0E52380-AA2E-9F48-8395-BC148ED526A6}"/>
              </a:ext>
            </a:extLst>
          </p:cNvPr>
          <p:cNvSpPr>
            <a:spLocks noGrp="1"/>
          </p:cNvSpPr>
          <p:nvPr>
            <p:ph type="sldNum" sz="quarter" idx="12"/>
          </p:nvPr>
        </p:nvSpPr>
        <p:spPr/>
        <p:txBody>
          <a:bodyPr/>
          <a:lstStyle/>
          <a:p>
            <a:fld id="{2491902F-DE0A-3241-814F-83F17086C1B8}" type="slidenum">
              <a:rPr lang="nl-NL" smtClean="0"/>
              <a:pPr/>
              <a:t>32</a:t>
            </a:fld>
            <a:endParaRPr lang="nl-NL"/>
          </a:p>
        </p:txBody>
      </p:sp>
    </p:spTree>
    <p:extLst>
      <p:ext uri="{BB962C8B-B14F-4D97-AF65-F5344CB8AC3E}">
        <p14:creationId xmlns:p14="http://schemas.microsoft.com/office/powerpoint/2010/main" val="113724384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FCF6D-052D-7943-B972-5A479E05B96E}"/>
              </a:ext>
            </a:extLst>
          </p:cNvPr>
          <p:cNvSpPr>
            <a:spLocks noGrp="1"/>
          </p:cNvSpPr>
          <p:nvPr>
            <p:ph type="title"/>
          </p:nvPr>
        </p:nvSpPr>
        <p:spPr>
          <a:xfrm>
            <a:off x="1494154" y="2203704"/>
            <a:ext cx="6259958" cy="3709416"/>
          </a:xfrm>
        </p:spPr>
        <p:txBody>
          <a:bodyPr/>
          <a:lstStyle/>
          <a:p>
            <a:r>
              <a:rPr lang="nl-BE" dirty="0"/>
              <a:t>Do not ask what our schools can do for you. Ask what you can do for our schools.</a:t>
            </a:r>
          </a:p>
        </p:txBody>
      </p:sp>
      <p:sp>
        <p:nvSpPr>
          <p:cNvPr id="3" name="Tekstvak 2">
            <a:extLst>
              <a:ext uri="{FF2B5EF4-FFF2-40B4-BE49-F238E27FC236}">
                <a16:creationId xmlns:a16="http://schemas.microsoft.com/office/drawing/2014/main" id="{B66E145E-BF44-CC45-95E1-3F8208C42BC1}"/>
              </a:ext>
            </a:extLst>
          </p:cNvPr>
          <p:cNvSpPr txBox="1"/>
          <p:nvPr/>
        </p:nvSpPr>
        <p:spPr>
          <a:xfrm>
            <a:off x="4624133" y="5470636"/>
            <a:ext cx="3714478" cy="369332"/>
          </a:xfrm>
          <a:prstGeom prst="rect">
            <a:avLst/>
          </a:prstGeom>
          <a:noFill/>
        </p:spPr>
        <p:txBody>
          <a:bodyPr wrap="none" rtlCol="0">
            <a:spAutoFit/>
          </a:bodyPr>
          <a:lstStyle/>
          <a:p>
            <a:r>
              <a:rPr lang="nl-BE" dirty="0">
                <a:solidFill>
                  <a:schemeClr val="bg1"/>
                </a:solidFill>
              </a:rPr>
              <a:t>Belgian Ministers of Education</a:t>
            </a:r>
          </a:p>
        </p:txBody>
      </p:sp>
    </p:spTree>
    <p:extLst>
      <p:ext uri="{BB962C8B-B14F-4D97-AF65-F5344CB8AC3E}">
        <p14:creationId xmlns:p14="http://schemas.microsoft.com/office/powerpoint/2010/main" val="5698963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A9D49-348B-7F4F-B890-EA64319572FE}"/>
              </a:ext>
            </a:extLst>
          </p:cNvPr>
          <p:cNvSpPr>
            <a:spLocks noGrp="1"/>
          </p:cNvSpPr>
          <p:nvPr>
            <p:ph type="title"/>
          </p:nvPr>
        </p:nvSpPr>
        <p:spPr/>
        <p:txBody>
          <a:bodyPr/>
          <a:lstStyle/>
          <a:p>
            <a:r>
              <a:rPr lang="nl-BE" sz="2900" dirty="0"/>
              <a:t>Survey replies as basis for analysis</a:t>
            </a:r>
          </a:p>
        </p:txBody>
      </p:sp>
      <p:sp>
        <p:nvSpPr>
          <p:cNvPr id="3" name="Tijdelijke aanduiding voor inhoud 2">
            <a:extLst>
              <a:ext uri="{FF2B5EF4-FFF2-40B4-BE49-F238E27FC236}">
                <a16:creationId xmlns:a16="http://schemas.microsoft.com/office/drawing/2014/main" id="{602190B8-D0EC-F546-A106-B4FDE9F90DAC}"/>
              </a:ext>
            </a:extLst>
          </p:cNvPr>
          <p:cNvSpPr>
            <a:spLocks noGrp="1"/>
          </p:cNvSpPr>
          <p:nvPr>
            <p:ph sz="half" idx="1"/>
          </p:nvPr>
        </p:nvSpPr>
        <p:spPr>
          <a:xfrm>
            <a:off x="975042" y="1500359"/>
            <a:ext cx="7330758" cy="1428877"/>
          </a:xfrm>
        </p:spPr>
        <p:txBody>
          <a:bodyPr>
            <a:normAutofit/>
          </a:bodyPr>
          <a:lstStyle/>
          <a:p>
            <a:r>
              <a:rPr lang="nl-BE" sz="2000" dirty="0"/>
              <a:t>67 replies (online/e-mail/phone) in 40 countries</a:t>
            </a:r>
          </a:p>
          <a:p>
            <a:pPr marL="0" indent="0">
              <a:buNone/>
            </a:pPr>
            <a:endParaRPr lang="nl-BE" dirty="0"/>
          </a:p>
          <a:p>
            <a:pPr marL="0" indent="0">
              <a:buNone/>
            </a:pPr>
            <a:endParaRPr lang="nl-BE" dirty="0"/>
          </a:p>
        </p:txBody>
      </p:sp>
      <p:graphicFrame>
        <p:nvGraphicFramePr>
          <p:cNvPr id="8" name="Tabel 8">
            <a:extLst>
              <a:ext uri="{FF2B5EF4-FFF2-40B4-BE49-F238E27FC236}">
                <a16:creationId xmlns:a16="http://schemas.microsoft.com/office/drawing/2014/main" id="{057D5FA9-9800-C747-A529-9693265A6A09}"/>
              </a:ext>
            </a:extLst>
          </p:cNvPr>
          <p:cNvGraphicFramePr>
            <a:graphicFrameLocks noGrp="1"/>
          </p:cNvGraphicFramePr>
          <p:nvPr>
            <p:ph sz="half" idx="2"/>
            <p:extLst>
              <p:ext uri="{D42A27DB-BD31-4B8C-83A1-F6EECF244321}">
                <p14:modId xmlns:p14="http://schemas.microsoft.com/office/powerpoint/2010/main" val="1785796922"/>
              </p:ext>
            </p:extLst>
          </p:nvPr>
        </p:nvGraphicFramePr>
        <p:xfrm>
          <a:off x="1058370" y="1968500"/>
          <a:ext cx="7330758" cy="4190997"/>
        </p:xfrm>
        <a:graphic>
          <a:graphicData uri="http://schemas.openxmlformats.org/drawingml/2006/table">
            <a:tbl>
              <a:tblPr firstRow="1" bandRow="1">
                <a:tableStyleId>{5C22544A-7EE6-4342-B048-85BDC9FD1C3A}</a:tableStyleId>
              </a:tblPr>
              <a:tblGrid>
                <a:gridCol w="2003997">
                  <a:extLst>
                    <a:ext uri="{9D8B030D-6E8A-4147-A177-3AD203B41FA5}">
                      <a16:colId xmlns:a16="http://schemas.microsoft.com/office/drawing/2014/main" val="2657837382"/>
                    </a:ext>
                  </a:extLst>
                </a:gridCol>
                <a:gridCol w="1775587">
                  <a:extLst>
                    <a:ext uri="{9D8B030D-6E8A-4147-A177-3AD203B41FA5}">
                      <a16:colId xmlns:a16="http://schemas.microsoft.com/office/drawing/2014/main" val="1659123572"/>
                    </a:ext>
                  </a:extLst>
                </a:gridCol>
                <a:gridCol w="1775587">
                  <a:extLst>
                    <a:ext uri="{9D8B030D-6E8A-4147-A177-3AD203B41FA5}">
                      <a16:colId xmlns:a16="http://schemas.microsoft.com/office/drawing/2014/main" val="3259492177"/>
                    </a:ext>
                  </a:extLst>
                </a:gridCol>
                <a:gridCol w="1775587">
                  <a:extLst>
                    <a:ext uri="{9D8B030D-6E8A-4147-A177-3AD203B41FA5}">
                      <a16:colId xmlns:a16="http://schemas.microsoft.com/office/drawing/2014/main" val="3363542307"/>
                    </a:ext>
                  </a:extLst>
                </a:gridCol>
              </a:tblGrid>
              <a:tr h="383028">
                <a:tc gridSpan="4">
                  <a:txBody>
                    <a:bodyPr/>
                    <a:lstStyle/>
                    <a:p>
                      <a:pPr algn="ctr"/>
                      <a:r>
                        <a:rPr lang="nl-BE"/>
                        <a:t>40 </a:t>
                      </a:r>
                      <a:r>
                        <a:rPr lang="nl-BE" dirty="0"/>
                        <a:t>countries</a:t>
                      </a:r>
                    </a:p>
                  </a:txBody>
                  <a:tcPr/>
                </a:tc>
                <a:tc hMerge="1">
                  <a:txBody>
                    <a:bodyPr/>
                    <a:lstStyle/>
                    <a:p>
                      <a:endParaRPr lang="nl-BE" dirty="0"/>
                    </a:p>
                  </a:txBody>
                  <a:tcPr/>
                </a:tc>
                <a:tc hMerge="1">
                  <a:txBody>
                    <a:bodyPr/>
                    <a:lstStyle/>
                    <a:p>
                      <a:endParaRPr lang="nl-BE" dirty="0"/>
                    </a:p>
                  </a:txBody>
                  <a:tcPr/>
                </a:tc>
                <a:tc hMerge="1">
                  <a:txBody>
                    <a:bodyPr/>
                    <a:lstStyle/>
                    <a:p>
                      <a:endParaRPr lang="nl-BE" dirty="0"/>
                    </a:p>
                  </a:txBody>
                  <a:tcPr/>
                </a:tc>
                <a:extLst>
                  <a:ext uri="{0D108BD9-81ED-4DB2-BD59-A6C34878D82A}">
                    <a16:rowId xmlns:a16="http://schemas.microsoft.com/office/drawing/2014/main" val="3160959245"/>
                  </a:ext>
                </a:extLst>
              </a:tr>
              <a:tr h="378936">
                <a:tc>
                  <a:txBody>
                    <a:bodyPr/>
                    <a:lstStyle/>
                    <a:p>
                      <a:pPr algn="ctr" fontAlgn="b"/>
                      <a:r>
                        <a:rPr lang="nl-BE" sz="1200" b="0" i="0" u="none" strike="noStrike" dirty="0">
                          <a:solidFill>
                            <a:srgbClr val="000000"/>
                          </a:solidFill>
                          <a:effectLst/>
                          <a:latin typeface="Calibri" panose="020F0502020204030204" pitchFamily="34" charset="0"/>
                        </a:rPr>
                        <a:t>Albania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France</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Luxembourg</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nl-BE" sz="1200" b="0" i="0" u="none" strike="noStrike" dirty="0">
                          <a:solidFill>
                            <a:srgbClr val="000000"/>
                          </a:solidFill>
                          <a:effectLst/>
                          <a:latin typeface="Calibri" panose="020F0502020204030204" pitchFamily="34" charset="0"/>
                        </a:rPr>
                        <a:t>Russian Federation</a:t>
                      </a:r>
                    </a:p>
                  </a:txBody>
                  <a:tcPr marL="9525" marR="9525" marT="9525" marB="0" anchor="ctr"/>
                </a:tc>
                <a:extLst>
                  <a:ext uri="{0D108BD9-81ED-4DB2-BD59-A6C34878D82A}">
                    <a16:rowId xmlns:a16="http://schemas.microsoft.com/office/drawing/2014/main" val="469671755"/>
                  </a:ext>
                </a:extLst>
              </a:tr>
              <a:tr h="378936">
                <a:tc>
                  <a:txBody>
                    <a:bodyPr/>
                    <a:lstStyle/>
                    <a:p>
                      <a:pPr algn="ctr" fontAlgn="b"/>
                      <a:r>
                        <a:rPr lang="nl-BE" sz="1200" b="0" i="0" u="none" strike="noStrike" dirty="0">
                          <a:solidFill>
                            <a:srgbClr val="000000"/>
                          </a:solidFill>
                          <a:effectLst/>
                          <a:latin typeface="Calibri" panose="020F0502020204030204" pitchFamily="34" charset="0"/>
                        </a:rPr>
                        <a:t>Armenia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Georgia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Macedonia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Serbia</a:t>
                      </a:r>
                    </a:p>
                  </a:txBody>
                  <a:tcPr marL="9525" marR="9525" marT="9525" marB="0" anchor="ctr"/>
                </a:tc>
                <a:extLst>
                  <a:ext uri="{0D108BD9-81ED-4DB2-BD59-A6C34878D82A}">
                    <a16:rowId xmlns:a16="http://schemas.microsoft.com/office/drawing/2014/main" val="2326954490"/>
                  </a:ext>
                </a:extLst>
              </a:tr>
              <a:tr h="378936">
                <a:tc>
                  <a:txBody>
                    <a:bodyPr/>
                    <a:lstStyle/>
                    <a:p>
                      <a:pPr algn="ctr" fontAlgn="b"/>
                      <a:r>
                        <a:rPr lang="nl-BE" sz="1200" b="0" i="0" u="none" strike="noStrike" dirty="0">
                          <a:solidFill>
                            <a:srgbClr val="000000"/>
                          </a:solidFill>
                          <a:effectLst/>
                          <a:latin typeface="Calibri" panose="020F0502020204030204" pitchFamily="34" charset="0"/>
                        </a:rPr>
                        <a:t>Belgium (Flanders)</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Germany</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Malta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Slovakia</a:t>
                      </a:r>
                    </a:p>
                  </a:txBody>
                  <a:tcPr marL="9525" marR="9525" marT="9525" marB="0" anchor="ctr"/>
                </a:tc>
                <a:extLst>
                  <a:ext uri="{0D108BD9-81ED-4DB2-BD59-A6C34878D82A}">
                    <a16:rowId xmlns:a16="http://schemas.microsoft.com/office/drawing/2014/main" val="27350179"/>
                  </a:ext>
                </a:extLst>
              </a:tr>
              <a:tr h="378936">
                <a:tc>
                  <a:txBody>
                    <a:bodyPr/>
                    <a:lstStyle/>
                    <a:p>
                      <a:pPr algn="ctr" fontAlgn="b"/>
                      <a:r>
                        <a:rPr lang="nl-BE" sz="1200" b="0" i="0" u="none" strike="noStrike">
                          <a:solidFill>
                            <a:srgbClr val="000000"/>
                          </a:solidFill>
                          <a:effectLst/>
                          <a:latin typeface="Calibri" panose="020F0502020204030204" pitchFamily="34" charset="0"/>
                        </a:rPr>
                        <a:t>Bulgaria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Greece</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Moldova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Slovenia</a:t>
                      </a:r>
                    </a:p>
                  </a:txBody>
                  <a:tcPr marL="9525" marR="9525" marT="9525" marB="0" anchor="ctr"/>
                </a:tc>
                <a:extLst>
                  <a:ext uri="{0D108BD9-81ED-4DB2-BD59-A6C34878D82A}">
                    <a16:rowId xmlns:a16="http://schemas.microsoft.com/office/drawing/2014/main" val="91923452"/>
                  </a:ext>
                </a:extLst>
              </a:tr>
              <a:tr h="378936">
                <a:tc>
                  <a:txBody>
                    <a:bodyPr/>
                    <a:lstStyle/>
                    <a:p>
                      <a:pPr algn="ctr" fontAlgn="b"/>
                      <a:r>
                        <a:rPr lang="nl-BE" sz="1200" b="0" i="0" u="none" strike="noStrike">
                          <a:solidFill>
                            <a:srgbClr val="000000"/>
                          </a:solidFill>
                          <a:effectLst/>
                          <a:latin typeface="Calibri" panose="020F0502020204030204" pitchFamily="34" charset="0"/>
                        </a:rPr>
                        <a:t>Croatia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Hungary</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Montenegro</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Spain</a:t>
                      </a:r>
                    </a:p>
                  </a:txBody>
                  <a:tcPr marL="9525" marR="9525" marT="9525" marB="0" anchor="ctr"/>
                </a:tc>
                <a:extLst>
                  <a:ext uri="{0D108BD9-81ED-4DB2-BD59-A6C34878D82A}">
                    <a16:rowId xmlns:a16="http://schemas.microsoft.com/office/drawing/2014/main" val="3112647480"/>
                  </a:ext>
                </a:extLst>
              </a:tr>
              <a:tr h="393003">
                <a:tc>
                  <a:txBody>
                    <a:bodyPr/>
                    <a:lstStyle/>
                    <a:p>
                      <a:pPr algn="ctr" fontAlgn="b"/>
                      <a:r>
                        <a:rPr lang="nl-BE" sz="1200" b="0" i="0" u="none" strike="noStrike" dirty="0">
                          <a:solidFill>
                            <a:srgbClr val="000000"/>
                          </a:solidFill>
                          <a:effectLst/>
                          <a:latin typeface="Calibri" panose="020F0502020204030204" pitchFamily="34" charset="0"/>
                        </a:rPr>
                        <a:t>Cyprus &amp; Northern Cyprus</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Iceland</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Netherlands</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Sweden</a:t>
                      </a:r>
                    </a:p>
                  </a:txBody>
                  <a:tcPr marL="9525" marR="9525" marT="9525" marB="0" anchor="ctr"/>
                </a:tc>
                <a:extLst>
                  <a:ext uri="{0D108BD9-81ED-4DB2-BD59-A6C34878D82A}">
                    <a16:rowId xmlns:a16="http://schemas.microsoft.com/office/drawing/2014/main" val="767245229"/>
                  </a:ext>
                </a:extLst>
              </a:tr>
              <a:tr h="378936">
                <a:tc>
                  <a:txBody>
                    <a:bodyPr/>
                    <a:lstStyle/>
                    <a:p>
                      <a:pPr algn="ctr" fontAlgn="b"/>
                      <a:r>
                        <a:rPr lang="nl-BE" sz="1200" b="0" i="0" u="none" strike="noStrike" dirty="0">
                          <a:solidFill>
                            <a:srgbClr val="000000"/>
                          </a:solidFill>
                          <a:effectLst/>
                          <a:latin typeface="Calibri" panose="020F0502020204030204" pitchFamily="34" charset="0"/>
                        </a:rPr>
                        <a:t>Czech Republic</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Ireland</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Norway</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Switzerland</a:t>
                      </a:r>
                    </a:p>
                  </a:txBody>
                  <a:tcPr marL="9525" marR="9525" marT="9525" marB="0" anchor="ctr"/>
                </a:tc>
                <a:extLst>
                  <a:ext uri="{0D108BD9-81ED-4DB2-BD59-A6C34878D82A}">
                    <a16:rowId xmlns:a16="http://schemas.microsoft.com/office/drawing/2014/main" val="2429792628"/>
                  </a:ext>
                </a:extLst>
              </a:tr>
              <a:tr h="378936">
                <a:tc>
                  <a:txBody>
                    <a:bodyPr/>
                    <a:lstStyle/>
                    <a:p>
                      <a:pPr algn="ctr" fontAlgn="b"/>
                      <a:r>
                        <a:rPr lang="nl-BE" sz="1200" b="0" i="0" u="none" strike="noStrike">
                          <a:solidFill>
                            <a:srgbClr val="000000"/>
                          </a:solidFill>
                          <a:effectLst/>
                          <a:latin typeface="Calibri" panose="020F0502020204030204" pitchFamily="34" charset="0"/>
                        </a:rPr>
                        <a:t>Denmark</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Israel</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Poland</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Tajikistan</a:t>
                      </a:r>
                    </a:p>
                  </a:txBody>
                  <a:tcPr marL="9525" marR="9525" marT="9525" marB="0" anchor="ctr"/>
                </a:tc>
                <a:extLst>
                  <a:ext uri="{0D108BD9-81ED-4DB2-BD59-A6C34878D82A}">
                    <a16:rowId xmlns:a16="http://schemas.microsoft.com/office/drawing/2014/main" val="1231722905"/>
                  </a:ext>
                </a:extLst>
              </a:tr>
              <a:tr h="378936">
                <a:tc>
                  <a:txBody>
                    <a:bodyPr/>
                    <a:lstStyle/>
                    <a:p>
                      <a:pPr algn="ctr" fontAlgn="b"/>
                      <a:r>
                        <a:rPr lang="nl-BE" sz="1200" b="0" i="0" u="none" strike="noStrike" dirty="0">
                          <a:solidFill>
                            <a:srgbClr val="000000"/>
                          </a:solidFill>
                          <a:effectLst/>
                          <a:latin typeface="Calibri" panose="020F0502020204030204" pitchFamily="34" charset="0"/>
                        </a:rPr>
                        <a:t>Estonia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Italy</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Portugal</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UK</a:t>
                      </a:r>
                    </a:p>
                  </a:txBody>
                  <a:tcPr marL="9525" marR="9525" marT="9525" marB="0" anchor="ctr"/>
                </a:tc>
                <a:extLst>
                  <a:ext uri="{0D108BD9-81ED-4DB2-BD59-A6C34878D82A}">
                    <a16:rowId xmlns:a16="http://schemas.microsoft.com/office/drawing/2014/main" val="3665042959"/>
                  </a:ext>
                </a:extLst>
              </a:tr>
              <a:tr h="383478">
                <a:tc>
                  <a:txBody>
                    <a:bodyPr/>
                    <a:lstStyle/>
                    <a:p>
                      <a:pPr algn="ctr" fontAlgn="b"/>
                      <a:r>
                        <a:rPr lang="nl-BE" sz="1200" b="0" i="0" u="none" strike="noStrike" dirty="0">
                          <a:solidFill>
                            <a:srgbClr val="000000"/>
                          </a:solidFill>
                          <a:effectLst/>
                          <a:latin typeface="Calibri" panose="020F0502020204030204" pitchFamily="34" charset="0"/>
                        </a:rPr>
                        <a:t>Finland</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nl-BE" sz="1200" b="0" i="0" u="none" strike="noStrike" dirty="0">
                          <a:solidFill>
                            <a:srgbClr val="000000"/>
                          </a:solidFill>
                          <a:effectLst/>
                          <a:latin typeface="Calibri" panose="020F0502020204030204" pitchFamily="34" charset="0"/>
                        </a:rPr>
                        <a:t>Lithuania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Romania</a:t>
                      </a:r>
                    </a:p>
                  </a:txBody>
                  <a:tcPr marL="9525" marR="9525" marT="9525" marB="0" anchor="ctr"/>
                </a:tc>
                <a:tc>
                  <a:txBody>
                    <a:bodyPr/>
                    <a:lstStyle/>
                    <a:p>
                      <a:pPr algn="ctr" fontAlgn="b"/>
                      <a:r>
                        <a:rPr lang="nl-BE" sz="1200" b="0" i="0" u="none" strike="noStrike" dirty="0">
                          <a:solidFill>
                            <a:srgbClr val="000000"/>
                          </a:solidFill>
                          <a:effectLst/>
                          <a:latin typeface="Calibri" panose="020F0502020204030204" pitchFamily="34" charset="0"/>
                        </a:rPr>
                        <a:t>Ukraine</a:t>
                      </a:r>
                    </a:p>
                  </a:txBody>
                  <a:tcPr marL="9525" marR="9525" marT="9525" marB="0" anchor="ctr"/>
                </a:tc>
                <a:extLst>
                  <a:ext uri="{0D108BD9-81ED-4DB2-BD59-A6C34878D82A}">
                    <a16:rowId xmlns:a16="http://schemas.microsoft.com/office/drawing/2014/main" val="2481526951"/>
                  </a:ext>
                </a:extLst>
              </a:tr>
            </a:tbl>
          </a:graphicData>
        </a:graphic>
      </p:graphicFrame>
      <p:sp>
        <p:nvSpPr>
          <p:cNvPr id="4" name="Tijdelijke aanduiding voor voettekst 3">
            <a:extLst>
              <a:ext uri="{FF2B5EF4-FFF2-40B4-BE49-F238E27FC236}">
                <a16:creationId xmlns:a16="http://schemas.microsoft.com/office/drawing/2014/main" id="{848EB7EC-066B-344E-B39B-85C22728230A}"/>
              </a:ext>
            </a:extLst>
          </p:cNvPr>
          <p:cNvSpPr>
            <a:spLocks noGrp="1"/>
          </p:cNvSpPr>
          <p:nvPr>
            <p:ph type="ftr" sz="quarter" idx="11"/>
          </p:nvPr>
        </p:nvSpPr>
        <p:spPr/>
        <p:txBody>
          <a:bodyPr/>
          <a:lstStyle/>
          <a:p>
            <a:r>
              <a:rPr lang="nl-NL"/>
              <a:t>Leuven – 29 March 2021</a:t>
            </a:r>
            <a:endParaRPr lang="nl-NL" dirty="0"/>
          </a:p>
        </p:txBody>
      </p:sp>
      <p:sp>
        <p:nvSpPr>
          <p:cNvPr id="5" name="Tijdelijke aanduiding voor dianummer 4">
            <a:extLst>
              <a:ext uri="{FF2B5EF4-FFF2-40B4-BE49-F238E27FC236}">
                <a16:creationId xmlns:a16="http://schemas.microsoft.com/office/drawing/2014/main" id="{7144BA02-25CE-C44E-A6CD-0541D71B38DF}"/>
              </a:ext>
            </a:extLst>
          </p:cNvPr>
          <p:cNvSpPr>
            <a:spLocks noGrp="1"/>
          </p:cNvSpPr>
          <p:nvPr>
            <p:ph type="sldNum" sz="quarter" idx="12"/>
          </p:nvPr>
        </p:nvSpPr>
        <p:spPr/>
        <p:txBody>
          <a:bodyPr/>
          <a:lstStyle/>
          <a:p>
            <a:fld id="{2491902F-DE0A-3241-814F-83F17086C1B8}" type="slidenum">
              <a:rPr lang="nl-NL" smtClean="0"/>
              <a:pPr/>
              <a:t>4</a:t>
            </a:fld>
            <a:endParaRPr lang="nl-NL"/>
          </a:p>
        </p:txBody>
      </p:sp>
    </p:spTree>
    <p:extLst>
      <p:ext uri="{BB962C8B-B14F-4D97-AF65-F5344CB8AC3E}">
        <p14:creationId xmlns:p14="http://schemas.microsoft.com/office/powerpoint/2010/main" val="14129241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2A3C8-6916-BC43-AFAF-40C2001BF491}"/>
              </a:ext>
            </a:extLst>
          </p:cNvPr>
          <p:cNvSpPr>
            <a:spLocks noGrp="1"/>
          </p:cNvSpPr>
          <p:nvPr>
            <p:ph type="title"/>
          </p:nvPr>
        </p:nvSpPr>
        <p:spPr>
          <a:xfrm>
            <a:off x="498475" y="2217353"/>
            <a:ext cx="6369367" cy="3124200"/>
          </a:xfrm>
        </p:spPr>
        <p:txBody>
          <a:bodyPr/>
          <a:lstStyle/>
          <a:p>
            <a:r>
              <a:rPr lang="nl-BE" dirty="0"/>
              <a:t>Vaccination: </a:t>
            </a:r>
            <a:br>
              <a:rPr lang="nl-BE" dirty="0"/>
            </a:br>
            <a:r>
              <a:rPr lang="nl-BE" dirty="0"/>
              <a:t>prioritization of teachers, academics and other education personnel</a:t>
            </a:r>
          </a:p>
        </p:txBody>
      </p:sp>
      <p:sp>
        <p:nvSpPr>
          <p:cNvPr id="4" name="Tijdelijke aanduiding voor tekst 3">
            <a:extLst>
              <a:ext uri="{FF2B5EF4-FFF2-40B4-BE49-F238E27FC236}">
                <a16:creationId xmlns:a16="http://schemas.microsoft.com/office/drawing/2014/main" id="{F5DB3016-D4D1-7F44-A714-CDA525D87899}"/>
              </a:ext>
            </a:extLst>
          </p:cNvPr>
          <p:cNvSpPr>
            <a:spLocks noGrp="1"/>
          </p:cNvSpPr>
          <p:nvPr>
            <p:ph type="body" sz="quarter" idx="12"/>
          </p:nvPr>
        </p:nvSpPr>
        <p:spPr/>
        <p:txBody>
          <a:bodyPr/>
          <a:lstStyle/>
          <a:p>
            <a:r>
              <a:rPr lang="nl-BE" dirty="0"/>
              <a:t>1</a:t>
            </a:r>
          </a:p>
        </p:txBody>
      </p:sp>
    </p:spTree>
    <p:extLst>
      <p:ext uri="{BB962C8B-B14F-4D97-AF65-F5344CB8AC3E}">
        <p14:creationId xmlns:p14="http://schemas.microsoft.com/office/powerpoint/2010/main" val="7921098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42C29-E492-804F-B4E2-C5A65131D9AC}"/>
              </a:ext>
            </a:extLst>
          </p:cNvPr>
          <p:cNvSpPr>
            <a:spLocks noGrp="1"/>
          </p:cNvSpPr>
          <p:nvPr>
            <p:ph type="title"/>
          </p:nvPr>
        </p:nvSpPr>
        <p:spPr/>
        <p:txBody>
          <a:bodyPr/>
          <a:lstStyle/>
          <a:p>
            <a:r>
              <a:rPr lang="en-GB" sz="2000" b="0" dirty="0"/>
              <a:t>UNICEF is calling for teachers to be prioritized to receive the COVID-19 vaccine, once frontline health personnel and high-risk populations are vaccinated. This will help</a:t>
            </a:r>
            <a:r>
              <a:rPr lang="en-GB" sz="2000" dirty="0"/>
              <a:t> </a:t>
            </a:r>
            <a:r>
              <a:rPr lang="en-GB" sz="2200" dirty="0"/>
              <a:t>protect teachers </a:t>
            </a:r>
            <a:r>
              <a:rPr lang="en-GB" sz="2000" b="0" dirty="0"/>
              <a:t>from the virus, allow them to teach in person, and ultimately </a:t>
            </a:r>
            <a:r>
              <a:rPr lang="en-GB" sz="2200" dirty="0"/>
              <a:t>keep schools open</a:t>
            </a:r>
            <a:r>
              <a:rPr lang="en-GB" sz="2000" b="0" dirty="0"/>
              <a:t>.</a:t>
            </a:r>
            <a:br>
              <a:rPr lang="en-GB" sz="2000" b="0" dirty="0"/>
            </a:br>
            <a:endParaRPr lang="en-GB" sz="2000" dirty="0"/>
          </a:p>
        </p:txBody>
      </p:sp>
      <p:sp>
        <p:nvSpPr>
          <p:cNvPr id="3" name="Tekstvak 2">
            <a:extLst>
              <a:ext uri="{FF2B5EF4-FFF2-40B4-BE49-F238E27FC236}">
                <a16:creationId xmlns:a16="http://schemas.microsoft.com/office/drawing/2014/main" id="{FC110D65-8134-DF43-AE6B-C6924D3CFC3A}"/>
              </a:ext>
            </a:extLst>
          </p:cNvPr>
          <p:cNvSpPr txBox="1"/>
          <p:nvPr/>
        </p:nvSpPr>
        <p:spPr>
          <a:xfrm>
            <a:off x="6360784" y="5227455"/>
            <a:ext cx="2411238" cy="923330"/>
          </a:xfrm>
          <a:prstGeom prst="rect">
            <a:avLst/>
          </a:prstGeom>
          <a:noFill/>
        </p:spPr>
        <p:txBody>
          <a:bodyPr wrap="none" rtlCol="0">
            <a:spAutoFit/>
          </a:bodyPr>
          <a:lstStyle/>
          <a:p>
            <a:r>
              <a:rPr lang="nl-BE" dirty="0">
                <a:solidFill>
                  <a:schemeClr val="bg1"/>
                </a:solidFill>
              </a:rPr>
              <a:t>UNICEF, </a:t>
            </a:r>
          </a:p>
          <a:p>
            <a:r>
              <a:rPr lang="nl-BE" dirty="0">
                <a:solidFill>
                  <a:schemeClr val="bg1"/>
                </a:solidFill>
              </a:rPr>
              <a:t>15 December 2020</a:t>
            </a:r>
          </a:p>
          <a:p>
            <a:endParaRPr lang="nl-BE" dirty="0">
              <a:solidFill>
                <a:schemeClr val="bg1"/>
              </a:solidFill>
            </a:endParaRPr>
          </a:p>
        </p:txBody>
      </p:sp>
    </p:spTree>
    <p:extLst>
      <p:ext uri="{BB962C8B-B14F-4D97-AF65-F5344CB8AC3E}">
        <p14:creationId xmlns:p14="http://schemas.microsoft.com/office/powerpoint/2010/main" val="20437418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FB284-9435-7842-8F8D-649AA04E7161}"/>
              </a:ext>
            </a:extLst>
          </p:cNvPr>
          <p:cNvSpPr>
            <a:spLocks noGrp="1"/>
          </p:cNvSpPr>
          <p:nvPr>
            <p:ph type="title"/>
          </p:nvPr>
        </p:nvSpPr>
        <p:spPr/>
        <p:txBody>
          <a:bodyPr/>
          <a:lstStyle/>
          <a:p>
            <a:r>
              <a:rPr lang="nl-BE" dirty="0"/>
              <a:t>Vaccination priority?</a:t>
            </a:r>
          </a:p>
        </p:txBody>
      </p:sp>
      <p:graphicFrame>
        <p:nvGraphicFramePr>
          <p:cNvPr id="6" name="Tijdelijke aanduiding voor inhoud 5">
            <a:extLst>
              <a:ext uri="{FF2B5EF4-FFF2-40B4-BE49-F238E27FC236}">
                <a16:creationId xmlns:a16="http://schemas.microsoft.com/office/drawing/2014/main" id="{CBBE0C28-1AEA-8A41-9C44-D1C991162584}"/>
              </a:ext>
            </a:extLst>
          </p:cNvPr>
          <p:cNvGraphicFramePr>
            <a:graphicFrameLocks noGrp="1"/>
          </p:cNvGraphicFramePr>
          <p:nvPr>
            <p:ph idx="1"/>
            <p:extLst>
              <p:ext uri="{D42A27DB-BD31-4B8C-83A1-F6EECF244321}">
                <p14:modId xmlns:p14="http://schemas.microsoft.com/office/powerpoint/2010/main" val="2434876857"/>
              </p:ext>
            </p:extLst>
          </p:nvPr>
        </p:nvGraphicFramePr>
        <p:xfrm>
          <a:off x="995363" y="1715513"/>
          <a:ext cx="7650162" cy="4451926"/>
        </p:xfrm>
        <a:graphic>
          <a:graphicData uri="http://schemas.openxmlformats.org/drawingml/2006/chart">
            <c:chart xmlns:c="http://schemas.openxmlformats.org/drawingml/2006/chart" xmlns:r="http://schemas.openxmlformats.org/officeDocument/2006/relationships" r:id="rId3"/>
          </a:graphicData>
        </a:graphic>
      </p:graphicFrame>
      <p:sp>
        <p:nvSpPr>
          <p:cNvPr id="4" name="Tijdelijke aanduiding voor voettekst 3">
            <a:extLst>
              <a:ext uri="{FF2B5EF4-FFF2-40B4-BE49-F238E27FC236}">
                <a16:creationId xmlns:a16="http://schemas.microsoft.com/office/drawing/2014/main" id="{823213E2-A0CF-C341-A759-6E23E4492E52}"/>
              </a:ext>
            </a:extLst>
          </p:cNvPr>
          <p:cNvSpPr>
            <a:spLocks noGrp="1"/>
          </p:cNvSpPr>
          <p:nvPr>
            <p:ph type="ftr" sz="quarter" idx="11"/>
          </p:nvPr>
        </p:nvSpPr>
        <p:spPr/>
        <p:txBody>
          <a:bodyPr/>
          <a:lstStyle/>
          <a:p>
            <a:r>
              <a:rPr lang="nl-NL" dirty="0"/>
              <a:t>Leuven – 29 </a:t>
            </a:r>
            <a:r>
              <a:rPr lang="nl-NL" dirty="0" err="1"/>
              <a:t>March</a:t>
            </a:r>
            <a:r>
              <a:rPr lang="nl-NL" dirty="0"/>
              <a:t> 2021</a:t>
            </a:r>
          </a:p>
        </p:txBody>
      </p:sp>
      <p:sp>
        <p:nvSpPr>
          <p:cNvPr id="5" name="Tijdelijke aanduiding voor dianummer 4">
            <a:extLst>
              <a:ext uri="{FF2B5EF4-FFF2-40B4-BE49-F238E27FC236}">
                <a16:creationId xmlns:a16="http://schemas.microsoft.com/office/drawing/2014/main" id="{1904D08C-F861-8943-A0F7-1618D307BD83}"/>
              </a:ext>
            </a:extLst>
          </p:cNvPr>
          <p:cNvSpPr>
            <a:spLocks noGrp="1"/>
          </p:cNvSpPr>
          <p:nvPr>
            <p:ph type="sldNum" sz="quarter" idx="12"/>
          </p:nvPr>
        </p:nvSpPr>
        <p:spPr/>
        <p:txBody>
          <a:bodyPr/>
          <a:lstStyle/>
          <a:p>
            <a:fld id="{2491902F-DE0A-3241-814F-83F17086C1B8}" type="slidenum">
              <a:rPr lang="nl-NL" smtClean="0"/>
              <a:pPr/>
              <a:t>7</a:t>
            </a:fld>
            <a:endParaRPr lang="nl-NL"/>
          </a:p>
        </p:txBody>
      </p:sp>
    </p:spTree>
    <p:extLst>
      <p:ext uri="{BB962C8B-B14F-4D97-AF65-F5344CB8AC3E}">
        <p14:creationId xmlns:p14="http://schemas.microsoft.com/office/powerpoint/2010/main" val="308093608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9A0F0-41C8-7541-A3CF-EEA2DE54B684}"/>
              </a:ext>
            </a:extLst>
          </p:cNvPr>
          <p:cNvSpPr>
            <a:spLocks noGrp="1"/>
          </p:cNvSpPr>
          <p:nvPr>
            <p:ph type="title"/>
          </p:nvPr>
        </p:nvSpPr>
        <p:spPr/>
        <p:txBody>
          <a:bodyPr/>
          <a:lstStyle/>
          <a:p>
            <a:r>
              <a:rPr lang="en-GB" dirty="0"/>
              <a:t>In which countries is education staff prioritized (</a:t>
            </a:r>
            <a:r>
              <a:rPr lang="en-GB" sz="2800" dirty="0"/>
              <a:t>© survey)</a:t>
            </a:r>
            <a:r>
              <a:rPr lang="en-GB" dirty="0"/>
              <a:t>?</a:t>
            </a:r>
          </a:p>
        </p:txBody>
      </p:sp>
      <p:sp>
        <p:nvSpPr>
          <p:cNvPr id="7" name="Tijdelijke aanduiding voor inhoud 6">
            <a:extLst>
              <a:ext uri="{FF2B5EF4-FFF2-40B4-BE49-F238E27FC236}">
                <a16:creationId xmlns:a16="http://schemas.microsoft.com/office/drawing/2014/main" id="{56A6B47D-8636-D549-9D0C-A13C95FBFB3B}"/>
              </a:ext>
            </a:extLst>
          </p:cNvPr>
          <p:cNvSpPr>
            <a:spLocks noGrp="1"/>
          </p:cNvSpPr>
          <p:nvPr>
            <p:ph sz="half" idx="1"/>
          </p:nvPr>
        </p:nvSpPr>
        <p:spPr/>
        <p:txBody>
          <a:bodyPr>
            <a:normAutofit lnSpcReduction="10000"/>
          </a:bodyPr>
          <a:lstStyle/>
          <a:p>
            <a:r>
              <a:rPr lang="en-GB" dirty="0"/>
              <a:t>Albania</a:t>
            </a:r>
          </a:p>
          <a:p>
            <a:r>
              <a:rPr lang="en-GB" dirty="0"/>
              <a:t>Armenia</a:t>
            </a:r>
          </a:p>
          <a:p>
            <a:r>
              <a:rPr lang="en-GB" dirty="0"/>
              <a:t>Bulgaria</a:t>
            </a:r>
          </a:p>
          <a:p>
            <a:r>
              <a:rPr lang="en-GB" dirty="0"/>
              <a:t>Croatia</a:t>
            </a:r>
          </a:p>
          <a:p>
            <a:r>
              <a:rPr lang="en-GB" dirty="0"/>
              <a:t>Czech Republic</a:t>
            </a:r>
          </a:p>
          <a:p>
            <a:r>
              <a:rPr lang="en-GB" dirty="0"/>
              <a:t>Estonia</a:t>
            </a:r>
          </a:p>
          <a:p>
            <a:r>
              <a:rPr lang="en-GB" dirty="0"/>
              <a:t>Georgia</a:t>
            </a:r>
          </a:p>
          <a:p>
            <a:r>
              <a:rPr lang="en-GB" dirty="0"/>
              <a:t>Germany</a:t>
            </a:r>
          </a:p>
          <a:p>
            <a:r>
              <a:rPr lang="en-GB" dirty="0"/>
              <a:t>Iceland</a:t>
            </a:r>
          </a:p>
          <a:p>
            <a:r>
              <a:rPr lang="en-GB" dirty="0"/>
              <a:t>Israel</a:t>
            </a:r>
          </a:p>
          <a:p>
            <a:r>
              <a:rPr lang="en-GB" dirty="0"/>
              <a:t>Italy</a:t>
            </a:r>
          </a:p>
          <a:p>
            <a:pPr marL="0" indent="0">
              <a:buNone/>
            </a:pPr>
            <a:endParaRPr lang="en-GB" dirty="0"/>
          </a:p>
          <a:p>
            <a:endParaRPr lang="en-GB" dirty="0"/>
          </a:p>
        </p:txBody>
      </p:sp>
      <p:sp>
        <p:nvSpPr>
          <p:cNvPr id="8" name="Tijdelijke aanduiding voor inhoud 7">
            <a:extLst>
              <a:ext uri="{FF2B5EF4-FFF2-40B4-BE49-F238E27FC236}">
                <a16:creationId xmlns:a16="http://schemas.microsoft.com/office/drawing/2014/main" id="{219A3679-7F8F-F247-83B5-83DE030312A8}"/>
              </a:ext>
            </a:extLst>
          </p:cNvPr>
          <p:cNvSpPr>
            <a:spLocks noGrp="1"/>
          </p:cNvSpPr>
          <p:nvPr>
            <p:ph sz="half" idx="2"/>
          </p:nvPr>
        </p:nvSpPr>
        <p:spPr>
          <a:xfrm>
            <a:off x="3589998" y="1797028"/>
            <a:ext cx="3672000" cy="4392000"/>
          </a:xfrm>
        </p:spPr>
        <p:txBody>
          <a:bodyPr>
            <a:normAutofit lnSpcReduction="10000"/>
          </a:bodyPr>
          <a:lstStyle/>
          <a:p>
            <a:r>
              <a:rPr lang="en-GB" dirty="0"/>
              <a:t>Lithuania</a:t>
            </a:r>
          </a:p>
          <a:p>
            <a:r>
              <a:rPr lang="en-GB" dirty="0"/>
              <a:t>Malta</a:t>
            </a:r>
          </a:p>
          <a:p>
            <a:r>
              <a:rPr lang="en-GB" dirty="0"/>
              <a:t>Poland</a:t>
            </a:r>
          </a:p>
          <a:p>
            <a:r>
              <a:rPr lang="en-GB" dirty="0"/>
              <a:t>Portugal</a:t>
            </a:r>
          </a:p>
          <a:p>
            <a:r>
              <a:rPr lang="en-GB" dirty="0"/>
              <a:t>Romania</a:t>
            </a:r>
          </a:p>
          <a:p>
            <a:r>
              <a:rPr lang="en-GB" dirty="0"/>
              <a:t>Serbia</a:t>
            </a:r>
          </a:p>
          <a:p>
            <a:r>
              <a:rPr lang="en-GB" dirty="0"/>
              <a:t>Slovakia</a:t>
            </a:r>
          </a:p>
          <a:p>
            <a:r>
              <a:rPr lang="en-GB" dirty="0"/>
              <a:t>Slovenia</a:t>
            </a:r>
          </a:p>
          <a:p>
            <a:r>
              <a:rPr lang="en-GB" dirty="0"/>
              <a:t>Spain</a:t>
            </a:r>
          </a:p>
          <a:p>
            <a:r>
              <a:rPr lang="en-GB" dirty="0"/>
              <a:t>Ukraine</a:t>
            </a:r>
          </a:p>
          <a:p>
            <a:endParaRPr lang="en-GB" dirty="0"/>
          </a:p>
        </p:txBody>
      </p:sp>
      <p:sp>
        <p:nvSpPr>
          <p:cNvPr id="4" name="Tijdelijke aanduiding voor voettekst 3">
            <a:extLst>
              <a:ext uri="{FF2B5EF4-FFF2-40B4-BE49-F238E27FC236}">
                <a16:creationId xmlns:a16="http://schemas.microsoft.com/office/drawing/2014/main" id="{829392ED-C2EB-2042-9B6E-AD9CF1414483}"/>
              </a:ext>
            </a:extLst>
          </p:cNvPr>
          <p:cNvSpPr>
            <a:spLocks noGrp="1"/>
          </p:cNvSpPr>
          <p:nvPr>
            <p:ph type="ftr" sz="quarter" idx="11"/>
          </p:nvPr>
        </p:nvSpPr>
        <p:spPr/>
        <p:txBody>
          <a:bodyPr/>
          <a:lstStyle/>
          <a:p>
            <a:r>
              <a:rPr lang="en-GB"/>
              <a:t>Leuven – 29 March 2021</a:t>
            </a:r>
          </a:p>
        </p:txBody>
      </p:sp>
      <p:sp>
        <p:nvSpPr>
          <p:cNvPr id="5" name="Tijdelijke aanduiding voor dianummer 4">
            <a:extLst>
              <a:ext uri="{FF2B5EF4-FFF2-40B4-BE49-F238E27FC236}">
                <a16:creationId xmlns:a16="http://schemas.microsoft.com/office/drawing/2014/main" id="{9A863C5E-2577-F043-B456-DC18EAE12E72}"/>
              </a:ext>
            </a:extLst>
          </p:cNvPr>
          <p:cNvSpPr>
            <a:spLocks noGrp="1"/>
          </p:cNvSpPr>
          <p:nvPr>
            <p:ph type="sldNum" sz="quarter" idx="12"/>
          </p:nvPr>
        </p:nvSpPr>
        <p:spPr/>
        <p:txBody>
          <a:bodyPr/>
          <a:lstStyle/>
          <a:p>
            <a:fld id="{2491902F-DE0A-3241-814F-83F17086C1B8}" type="slidenum">
              <a:rPr lang="en-GB" smtClean="0"/>
              <a:pPr/>
              <a:t>8</a:t>
            </a:fld>
            <a:endParaRPr lang="en-GB"/>
          </a:p>
        </p:txBody>
      </p:sp>
      <p:pic>
        <p:nvPicPr>
          <p:cNvPr id="9" name="Tijdelijke aanduiding voor inhoud 5" descr="Afbeelding met tekst, persoon, person, teken&#10;&#10;Automatisch gegenereerde beschrijving">
            <a:extLst>
              <a:ext uri="{FF2B5EF4-FFF2-40B4-BE49-F238E27FC236}">
                <a16:creationId xmlns:a16="http://schemas.microsoft.com/office/drawing/2014/main" id="{6BFF2E2F-F00C-5043-9FC9-80C1696DC3EA}"/>
              </a:ext>
            </a:extLst>
          </p:cNvPr>
          <p:cNvPicPr>
            <a:picLocks noChangeAspect="1"/>
          </p:cNvPicPr>
          <p:nvPr/>
        </p:nvPicPr>
        <p:blipFill>
          <a:blip r:embed="rId3"/>
          <a:stretch>
            <a:fillRect/>
          </a:stretch>
        </p:blipFill>
        <p:spPr>
          <a:xfrm>
            <a:off x="5758192" y="2746484"/>
            <a:ext cx="2738351" cy="1365032"/>
          </a:xfrm>
          <a:prstGeom prst="rect">
            <a:avLst/>
          </a:prstGeom>
        </p:spPr>
      </p:pic>
      <p:pic>
        <p:nvPicPr>
          <p:cNvPr id="3" name="Afbeelding 2">
            <a:extLst>
              <a:ext uri="{FF2B5EF4-FFF2-40B4-BE49-F238E27FC236}">
                <a16:creationId xmlns:a16="http://schemas.microsoft.com/office/drawing/2014/main" id="{F5AB7AD9-9CD1-6C45-A13F-114E84A7A8B4}"/>
              </a:ext>
            </a:extLst>
          </p:cNvPr>
          <p:cNvPicPr>
            <a:picLocks noChangeAspect="1"/>
          </p:cNvPicPr>
          <p:nvPr/>
        </p:nvPicPr>
        <p:blipFill>
          <a:blip r:embed="rId4"/>
          <a:stretch>
            <a:fillRect/>
          </a:stretch>
        </p:blipFill>
        <p:spPr>
          <a:xfrm>
            <a:off x="5758192" y="4881716"/>
            <a:ext cx="2294428" cy="1473341"/>
          </a:xfrm>
          <a:prstGeom prst="rect">
            <a:avLst/>
          </a:prstGeom>
        </p:spPr>
      </p:pic>
      <p:sp>
        <p:nvSpPr>
          <p:cNvPr id="10" name="Tekstvak 9">
            <a:extLst>
              <a:ext uri="{FF2B5EF4-FFF2-40B4-BE49-F238E27FC236}">
                <a16:creationId xmlns:a16="http://schemas.microsoft.com/office/drawing/2014/main" id="{9CA00BE0-018A-E94A-B71E-43D4E98676DE}"/>
              </a:ext>
            </a:extLst>
          </p:cNvPr>
          <p:cNvSpPr txBox="1"/>
          <p:nvPr/>
        </p:nvSpPr>
        <p:spPr>
          <a:xfrm>
            <a:off x="5870603" y="4495480"/>
            <a:ext cx="2151358" cy="369332"/>
          </a:xfrm>
          <a:prstGeom prst="rect">
            <a:avLst/>
          </a:prstGeom>
          <a:noFill/>
        </p:spPr>
        <p:txBody>
          <a:bodyPr wrap="none" rtlCol="0">
            <a:spAutoFit/>
          </a:bodyPr>
          <a:lstStyle/>
          <a:p>
            <a:r>
              <a:rPr lang="en-GB" dirty="0"/>
              <a:t>Belgium = May? </a:t>
            </a:r>
          </a:p>
        </p:txBody>
      </p:sp>
    </p:spTree>
    <p:extLst>
      <p:ext uri="{BB962C8B-B14F-4D97-AF65-F5344CB8AC3E}">
        <p14:creationId xmlns:p14="http://schemas.microsoft.com/office/powerpoint/2010/main" val="13915971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772A6-F705-594F-88E6-9696D24B3B18}"/>
              </a:ext>
            </a:extLst>
          </p:cNvPr>
          <p:cNvSpPr>
            <a:spLocks noGrp="1"/>
          </p:cNvSpPr>
          <p:nvPr>
            <p:ph type="title"/>
          </p:nvPr>
        </p:nvSpPr>
        <p:spPr/>
        <p:txBody>
          <a:bodyPr/>
          <a:lstStyle/>
          <a:p>
            <a:r>
              <a:rPr lang="en-GB" dirty="0"/>
              <a:t>Does the prioritization apply to all education staff?</a:t>
            </a:r>
          </a:p>
        </p:txBody>
      </p:sp>
      <p:graphicFrame>
        <p:nvGraphicFramePr>
          <p:cNvPr id="6" name="Tijdelijke aanduiding voor inhoud 5">
            <a:extLst>
              <a:ext uri="{FF2B5EF4-FFF2-40B4-BE49-F238E27FC236}">
                <a16:creationId xmlns:a16="http://schemas.microsoft.com/office/drawing/2014/main" id="{48023105-FAE3-7B4C-85B7-61EF08E9E88D}"/>
              </a:ext>
            </a:extLst>
          </p:cNvPr>
          <p:cNvGraphicFramePr>
            <a:graphicFrameLocks noGrp="1"/>
          </p:cNvGraphicFramePr>
          <p:nvPr>
            <p:ph idx="1"/>
            <p:extLst>
              <p:ext uri="{D42A27DB-BD31-4B8C-83A1-F6EECF244321}">
                <p14:modId xmlns:p14="http://schemas.microsoft.com/office/powerpoint/2010/main" val="2267330351"/>
              </p:ext>
            </p:extLst>
          </p:nvPr>
        </p:nvGraphicFramePr>
        <p:xfrm>
          <a:off x="995363" y="1985963"/>
          <a:ext cx="7650162" cy="4181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ijdelijke aanduiding voor voettekst 3">
            <a:extLst>
              <a:ext uri="{FF2B5EF4-FFF2-40B4-BE49-F238E27FC236}">
                <a16:creationId xmlns:a16="http://schemas.microsoft.com/office/drawing/2014/main" id="{8A47CE48-7DB7-0C42-B96F-E1F4BB626692}"/>
              </a:ext>
            </a:extLst>
          </p:cNvPr>
          <p:cNvSpPr>
            <a:spLocks noGrp="1"/>
          </p:cNvSpPr>
          <p:nvPr>
            <p:ph type="ftr" sz="quarter" idx="11"/>
          </p:nvPr>
        </p:nvSpPr>
        <p:spPr/>
        <p:txBody>
          <a:bodyPr/>
          <a:lstStyle/>
          <a:p>
            <a:r>
              <a:rPr lang="nl-NL"/>
              <a:t>Leuven – 29 March 2021</a:t>
            </a:r>
          </a:p>
        </p:txBody>
      </p:sp>
      <p:sp>
        <p:nvSpPr>
          <p:cNvPr id="5" name="Tijdelijke aanduiding voor dianummer 4">
            <a:extLst>
              <a:ext uri="{FF2B5EF4-FFF2-40B4-BE49-F238E27FC236}">
                <a16:creationId xmlns:a16="http://schemas.microsoft.com/office/drawing/2014/main" id="{BB7DA8C6-9B3F-0843-8C18-2F8F2027DE9B}"/>
              </a:ext>
            </a:extLst>
          </p:cNvPr>
          <p:cNvSpPr>
            <a:spLocks noGrp="1"/>
          </p:cNvSpPr>
          <p:nvPr>
            <p:ph type="sldNum" sz="quarter" idx="12"/>
          </p:nvPr>
        </p:nvSpPr>
        <p:spPr/>
        <p:txBody>
          <a:bodyPr/>
          <a:lstStyle/>
          <a:p>
            <a:fld id="{2491902F-DE0A-3241-814F-83F17086C1B8}" type="slidenum">
              <a:rPr lang="nl-NL" smtClean="0"/>
              <a:pPr/>
              <a:t>9</a:t>
            </a:fld>
            <a:endParaRPr lang="nl-NL"/>
          </a:p>
        </p:txBody>
      </p:sp>
    </p:spTree>
    <p:extLst>
      <p:ext uri="{BB962C8B-B14F-4D97-AF65-F5344CB8AC3E}">
        <p14:creationId xmlns:p14="http://schemas.microsoft.com/office/powerpoint/2010/main" val="4006024780"/>
      </p:ext>
    </p:extLst>
  </p:cSld>
  <p:clrMapOvr>
    <a:masterClrMapping/>
  </p:clrMapOvr>
  <p:transition spd="slow">
    <p:wipe/>
  </p:transition>
</p:sld>
</file>

<file path=ppt/theme/theme1.xml><?xml version="1.0" encoding="utf-8"?>
<a:theme xmlns:a="http://schemas.openxmlformats.org/drawingml/2006/main" name="Prevent_presentation">
  <a:themeElements>
    <a:clrScheme name="Prevent">
      <a:dk1>
        <a:sysClr val="windowText" lastClr="000000"/>
      </a:dk1>
      <a:lt1>
        <a:sysClr val="window" lastClr="FFFFFF"/>
      </a:lt1>
      <a:dk2>
        <a:srgbClr val="8B8D8C"/>
      </a:dk2>
      <a:lt2>
        <a:srgbClr val="BFBFBD"/>
      </a:lt2>
      <a:accent1>
        <a:srgbClr val="F58026"/>
      </a:accent1>
      <a:accent2>
        <a:srgbClr val="8B8D8C"/>
      </a:accent2>
      <a:accent3>
        <a:srgbClr val="EEC216"/>
      </a:accent3>
      <a:accent4>
        <a:srgbClr val="4C4C4C"/>
      </a:accent4>
      <a:accent5>
        <a:srgbClr val="873E06"/>
      </a:accent5>
      <a:accent6>
        <a:srgbClr val="B52718"/>
      </a:accent6>
      <a:hlink>
        <a:srgbClr val="F58026"/>
      </a:hlink>
      <a:folHlink>
        <a:srgbClr val="8B8D8C"/>
      </a:folHlink>
    </a:clrScheme>
    <a:fontScheme name="Prevent_201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mtClean="0"/>
        </a:defPPr>
      </a:lstStyle>
      <a:style>
        <a:lnRef idx="1">
          <a:schemeClr val="accent1"/>
        </a:lnRef>
        <a:fillRef idx="3">
          <a:schemeClr val="accent1"/>
        </a:fillRef>
        <a:effectRef idx="2">
          <a:schemeClr val="accent1"/>
        </a:effectRef>
        <a:fontRef idx="minor">
          <a:schemeClr val="lt1"/>
        </a:fontRef>
      </a:style>
    </a:spDef>
    <a:lnDef>
      <a:spPr>
        <a:ln w="9525">
          <a:headEnd type="none" w="med" len="med"/>
          <a:tailEnd type="triangl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 id="{5844C7D2-F5DC-6344-860D-A8B7CDBF86D2}" vid="{6FD2DD7C-9489-8842-A654-A5DBE78AAC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Prevent_presentation</Template>
  <TotalTime>1858</TotalTime>
  <Words>2066</Words>
  <Application>Microsoft Macintosh PowerPoint</Application>
  <PresentationFormat>Diavoorstelling (4:3)</PresentationFormat>
  <Paragraphs>295</Paragraphs>
  <Slides>33</Slides>
  <Notes>33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Symbol</vt:lpstr>
      <vt:lpstr>Verdana</vt:lpstr>
      <vt:lpstr>Prevent_presentation</vt:lpstr>
      <vt:lpstr>Occupational health and safety of teachers, academics and other education personnel in times of  COVID-19</vt:lpstr>
      <vt:lpstr>Research objectives</vt:lpstr>
      <vt:lpstr>Quick scan</vt:lpstr>
      <vt:lpstr>Survey replies as basis for analysis</vt:lpstr>
      <vt:lpstr>Vaccination:  prioritization of teachers, academics and other education personnel</vt:lpstr>
      <vt:lpstr>UNICEF is calling for teachers to be prioritized to receive the COVID-19 vaccine, once frontline health personnel and high-risk populations are vaccinated. This will help protect teachers from the virus, allow them to teach in person, and ultimately keep schools open. </vt:lpstr>
      <vt:lpstr>Vaccination priority?</vt:lpstr>
      <vt:lpstr>In which countries is education staff prioritized (© survey)?</vt:lpstr>
      <vt:lpstr>Does the prioritization apply to all education staff?</vt:lpstr>
      <vt:lpstr>Prioritization of certain groups </vt:lpstr>
      <vt:lpstr>Vaccination &amp; prioritisation strategies in the EU/EEA (ECDC, Dec 20)</vt:lpstr>
      <vt:lpstr>Vaccination strategies and plans (ECDC, Feb 21)</vt:lpstr>
      <vt:lpstr>Prioritisation of COVID-19 vaccination © WHO, ECDC</vt:lpstr>
      <vt:lpstr>Arguments for prioritization of education staff</vt:lpstr>
      <vt:lpstr>Inclusion of school and childcare staff on the priority list</vt:lpstr>
      <vt:lpstr>From physical health to mental health</vt:lpstr>
      <vt:lpstr>School closures</vt:lpstr>
      <vt:lpstr>Adverse consequences of school closures (UNESCO)   </vt:lpstr>
      <vt:lpstr>PowerPoint-presentatie</vt:lpstr>
      <vt:lpstr>PowerPoint-presentatie</vt:lpstr>
      <vt:lpstr>Are schools closed in your country?</vt:lpstr>
      <vt:lpstr>School closures: desk research</vt:lpstr>
      <vt:lpstr>School closures: desk research</vt:lpstr>
      <vt:lpstr>What support is available?</vt:lpstr>
      <vt:lpstr>Good practices</vt:lpstr>
      <vt:lpstr>Good practices</vt:lpstr>
      <vt:lpstr>Good practices</vt:lpstr>
      <vt:lpstr>Good practices</vt:lpstr>
      <vt:lpstr>Good practices</vt:lpstr>
      <vt:lpstr>Good practices</vt:lpstr>
      <vt:lpstr>What do the respondents need?</vt:lpstr>
      <vt:lpstr>What do the respondents need?</vt:lpstr>
      <vt:lpstr>Do not ask what our schools can do for you. Ask what you can do for our schools.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and safety of teachers, academics and other education personnel at times of COVID-19</dc:title>
  <dc:subject/>
  <dc:creator>Amy Vandezande</dc:creator>
  <cp:keywords/>
  <dc:description/>
  <cp:lastModifiedBy>Amy Vandezande</cp:lastModifiedBy>
  <cp:revision>264</cp:revision>
  <cp:lastPrinted>2021-03-29T01:33:46Z</cp:lastPrinted>
  <dcterms:created xsi:type="dcterms:W3CDTF">2021-03-26T10:09:11Z</dcterms:created>
  <dcterms:modified xsi:type="dcterms:W3CDTF">2021-03-29T15:09:55Z</dcterms:modified>
  <cp:category/>
</cp:coreProperties>
</file>